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1" name="Body Level One…"/>
          <p:cNvSpPr txBox="1">
            <a:spLocks noGrp="1"/>
          </p:cNvSpPr>
          <p:nvPr>
            <p:ph type="body" sz="quarter"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 name="Body Level One…"/>
          <p:cNvSpPr txBox="1">
            <a:spLocks noGrp="1"/>
          </p:cNvSpPr>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sz="quarter"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quarter"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15" descr="Picture 15"/>
          <p:cNvPicPr>
            <a:picLocks noChangeAspect="1"/>
          </p:cNvPicPr>
          <p:nvPr/>
        </p:nvPicPr>
        <p:blipFill>
          <a:blip r:embed="rId2"/>
          <a:stretch>
            <a:fillRect/>
          </a:stretch>
        </p:blipFill>
        <p:spPr>
          <a:xfrm>
            <a:off x="-15922" y="0"/>
            <a:ext cx="18286900" cy="10287000"/>
          </a:xfrm>
          <a:prstGeom prst="rect">
            <a:avLst/>
          </a:prstGeom>
          <a:ln w="12700">
            <a:miter lim="400000"/>
          </a:ln>
        </p:spPr>
      </p:pic>
      <p:sp>
        <p:nvSpPr>
          <p:cNvPr id="95" name="Freeform 4"/>
          <p:cNvSpPr/>
          <p:nvPr/>
        </p:nvSpPr>
        <p:spPr>
          <a:xfrm>
            <a:off x="-18160" y="5524500"/>
            <a:ext cx="18288001" cy="3124200"/>
          </a:xfrm>
          <a:prstGeom prst="rect">
            <a:avLst/>
          </a:prstGeom>
          <a:solidFill>
            <a:srgbClr val="5980FF">
              <a:alpha val="89804"/>
            </a:srgbClr>
          </a:solidFill>
          <a:ln w="12700">
            <a:miter lim="400000"/>
          </a:ln>
        </p:spPr>
        <p:txBody>
          <a:bodyPr lIns="45719" rIns="45719"/>
          <a:lstStyle/>
          <a:p>
            <a:endParaRPr/>
          </a:p>
        </p:txBody>
      </p:sp>
      <p:sp>
        <p:nvSpPr>
          <p:cNvPr id="96"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Stanford Conservation Trust</a:t>
            </a:r>
          </a:p>
        </p:txBody>
      </p:sp>
      <p:pic>
        <p:nvPicPr>
          <p:cNvPr id="97"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
        <p:nvSpPr>
          <p:cNvPr id="98" name="TextBox 9"/>
          <p:cNvSpPr txBox="1"/>
          <p:nvPr/>
        </p:nvSpPr>
        <p:spPr>
          <a:xfrm>
            <a:off x="1041019" y="7833411"/>
            <a:ext cx="14808580"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solidFill>
                  <a:srgbClr val="FFFFFF"/>
                </a:solidFill>
                <a:latin typeface="Open Sauce Sans"/>
                <a:ea typeface="Open Sauce Sans"/>
                <a:cs typeface="Open Sauce Sans"/>
                <a:sym typeface="Open Sauce Sans"/>
              </a:defRPr>
            </a:lvl1pPr>
          </a:lstStyle>
          <a:p>
            <a:r>
              <a:t>ANNUAL GENERAL MEETING – 16 MAY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Freeform 13"/>
          <p:cNvSpPr/>
          <p:nvPr/>
        </p:nvSpPr>
        <p:spPr>
          <a:xfrm>
            <a:off x="9201150" y="9057757"/>
            <a:ext cx="1028700" cy="1028701"/>
          </a:xfrm>
          <a:prstGeom prst="rect">
            <a:avLst/>
          </a:prstGeom>
          <a:solidFill>
            <a:srgbClr val="A8E989">
              <a:alpha val="69804"/>
            </a:srgbClr>
          </a:solidFill>
          <a:ln w="12700">
            <a:miter lim="400000"/>
          </a:ln>
        </p:spPr>
        <p:txBody>
          <a:bodyPr lIns="45719" rIns="45719"/>
          <a:lstStyle/>
          <a:p>
            <a:endParaRPr/>
          </a:p>
        </p:txBody>
      </p:sp>
      <p:sp>
        <p:nvSpPr>
          <p:cNvPr id="197" name="TextBox 14"/>
          <p:cNvSpPr txBox="1"/>
          <p:nvPr/>
        </p:nvSpPr>
        <p:spPr>
          <a:xfrm>
            <a:off x="762000" y="980023"/>
            <a:ext cx="7391400" cy="94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Heritage Committee </a:t>
            </a:r>
          </a:p>
        </p:txBody>
      </p:sp>
      <p:sp>
        <p:nvSpPr>
          <p:cNvPr id="198" name="Freeform 17"/>
          <p:cNvSpPr/>
          <p:nvPr/>
        </p:nvSpPr>
        <p:spPr>
          <a:xfrm>
            <a:off x="14748" y="3238499"/>
            <a:ext cx="9510253" cy="6847959"/>
          </a:xfrm>
          <a:prstGeom prst="rect">
            <a:avLst/>
          </a:prstGeom>
          <a:solidFill>
            <a:srgbClr val="5980FF"/>
          </a:solidFill>
          <a:ln w="12700">
            <a:miter lim="400000"/>
          </a:ln>
        </p:spPr>
        <p:txBody>
          <a:bodyPr lIns="45719" rIns="45719"/>
          <a:lstStyle/>
          <a:p>
            <a:endParaRPr/>
          </a:p>
        </p:txBody>
      </p:sp>
      <p:sp>
        <p:nvSpPr>
          <p:cNvPr id="199" name="Freeform 11"/>
          <p:cNvSpPr/>
          <p:nvPr/>
        </p:nvSpPr>
        <p:spPr>
          <a:xfrm>
            <a:off x="9007641" y="507512"/>
            <a:ext cx="1028701" cy="1028701"/>
          </a:xfrm>
          <a:prstGeom prst="rect">
            <a:avLst/>
          </a:prstGeom>
          <a:solidFill>
            <a:srgbClr val="A8E989">
              <a:alpha val="69804"/>
            </a:srgbClr>
          </a:solidFill>
          <a:ln w="12700">
            <a:miter lim="400000"/>
          </a:ln>
        </p:spPr>
        <p:txBody>
          <a:bodyPr lIns="45719" rIns="45719"/>
          <a:lstStyle/>
          <a:p>
            <a:endParaRPr/>
          </a:p>
        </p:txBody>
      </p:sp>
      <p:sp>
        <p:nvSpPr>
          <p:cNvPr id="200" name="TextBox 1"/>
          <p:cNvSpPr txBox="1"/>
          <p:nvPr/>
        </p:nvSpPr>
        <p:spPr>
          <a:xfrm>
            <a:off x="731519" y="3238499"/>
            <a:ext cx="9128761" cy="631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50000"/>
              </a:lnSpc>
              <a:buSzPct val="100000"/>
              <a:buFont typeface="Arial"/>
              <a:buChar char="•"/>
              <a:defRPr sz="4000">
                <a:solidFill>
                  <a:srgbClr val="FFFFFF"/>
                </a:solidFill>
              </a:defRPr>
            </a:pPr>
            <a:r>
              <a:t>James Aling (New Chairperson)</a:t>
            </a:r>
          </a:p>
          <a:p>
            <a:pPr marL="571500" indent="-571500">
              <a:lnSpc>
                <a:spcPct val="150000"/>
              </a:lnSpc>
              <a:buSzPct val="100000"/>
              <a:buFont typeface="Arial"/>
              <a:buChar char="•"/>
              <a:defRPr sz="4000">
                <a:solidFill>
                  <a:srgbClr val="FFFFFF"/>
                </a:solidFill>
              </a:defRPr>
            </a:pPr>
            <a:r>
              <a:t>Gregg Goddard</a:t>
            </a:r>
          </a:p>
          <a:p>
            <a:pPr marL="571500" indent="-571500">
              <a:lnSpc>
                <a:spcPct val="150000"/>
              </a:lnSpc>
              <a:buSzPct val="100000"/>
              <a:buFont typeface="Arial"/>
              <a:buChar char="•"/>
              <a:defRPr sz="4000">
                <a:solidFill>
                  <a:srgbClr val="FFFFFF"/>
                </a:solidFill>
              </a:defRPr>
            </a:pPr>
            <a:r>
              <a:t>Jan Biernacki</a:t>
            </a:r>
          </a:p>
          <a:p>
            <a:pPr marL="571500" indent="-571500">
              <a:lnSpc>
                <a:spcPct val="150000"/>
              </a:lnSpc>
              <a:buSzPct val="100000"/>
              <a:buFont typeface="Arial"/>
              <a:buChar char="•"/>
              <a:defRPr sz="4000">
                <a:solidFill>
                  <a:srgbClr val="FFFFFF"/>
                </a:solidFill>
              </a:defRPr>
            </a:pPr>
            <a:r>
              <a:t>Maureen Wolters</a:t>
            </a:r>
          </a:p>
          <a:p>
            <a:pPr marL="571500" indent="-571500">
              <a:lnSpc>
                <a:spcPct val="150000"/>
              </a:lnSpc>
              <a:buSzPct val="100000"/>
              <a:buFont typeface="Arial"/>
              <a:buChar char="•"/>
              <a:defRPr sz="4000">
                <a:solidFill>
                  <a:srgbClr val="FFFFFF"/>
                </a:solidFill>
              </a:defRPr>
            </a:pPr>
            <a:r>
              <a:t>Marian Ferris</a:t>
            </a:r>
          </a:p>
          <a:p>
            <a:pPr marL="571500" indent="-571500">
              <a:lnSpc>
                <a:spcPct val="150000"/>
              </a:lnSpc>
              <a:buSzPct val="100000"/>
              <a:buFont typeface="Arial"/>
              <a:buChar char="•"/>
              <a:defRPr sz="4000">
                <a:solidFill>
                  <a:srgbClr val="FFFFFF"/>
                </a:solidFill>
              </a:defRPr>
            </a:pPr>
            <a:r>
              <a:t>Keith Brown</a:t>
            </a:r>
          </a:p>
          <a:p>
            <a:pPr marL="571500" indent="-571500">
              <a:lnSpc>
                <a:spcPct val="150000"/>
              </a:lnSpc>
              <a:buSzPct val="100000"/>
              <a:buFont typeface="Arial"/>
              <a:buChar char="•"/>
              <a:defRPr sz="4000">
                <a:solidFill>
                  <a:srgbClr val="FFFFFF"/>
                </a:solidFill>
              </a:defRPr>
            </a:pPr>
            <a:r>
              <a:t>Colette Van Niftrik</a:t>
            </a:r>
          </a:p>
        </p:txBody>
      </p:sp>
      <p:sp>
        <p:nvSpPr>
          <p:cNvPr id="201" name="TextBox 9"/>
          <p:cNvSpPr txBox="1"/>
          <p:nvPr/>
        </p:nvSpPr>
        <p:spPr>
          <a:xfrm>
            <a:off x="761999" y="2324100"/>
            <a:ext cx="8330046"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COMMITTEE MEMBERS</a:t>
            </a:r>
          </a:p>
        </p:txBody>
      </p:sp>
      <p:pic>
        <p:nvPicPr>
          <p:cNvPr id="202" name="Picture 3" descr="Picture 3"/>
          <p:cNvPicPr>
            <a:picLocks noChangeAspect="1"/>
          </p:cNvPicPr>
          <p:nvPr/>
        </p:nvPicPr>
        <p:blipFill>
          <a:blip r:embed="rId2"/>
          <a:stretch>
            <a:fillRect/>
          </a:stretch>
        </p:blipFill>
        <p:spPr>
          <a:xfrm>
            <a:off x="10348690" y="5248759"/>
            <a:ext cx="6567710" cy="3694000"/>
          </a:xfrm>
          <a:prstGeom prst="rect">
            <a:avLst/>
          </a:prstGeom>
          <a:ln w="12700">
            <a:miter lim="400000"/>
          </a:ln>
        </p:spPr>
      </p:pic>
      <p:pic>
        <p:nvPicPr>
          <p:cNvPr id="203" name="Picture 5" descr="Picture 5"/>
          <p:cNvPicPr>
            <a:picLocks noChangeAspect="1"/>
          </p:cNvPicPr>
          <p:nvPr/>
        </p:nvPicPr>
        <p:blipFill>
          <a:blip r:embed="rId3"/>
          <a:stretch>
            <a:fillRect/>
          </a:stretch>
        </p:blipFill>
        <p:spPr>
          <a:xfrm>
            <a:off x="9859534" y="-2"/>
            <a:ext cx="8428316" cy="4741249"/>
          </a:xfrm>
          <a:prstGeom prst="rect">
            <a:avLst/>
          </a:prstGeom>
          <a:ln w="12700">
            <a:miter lim="400000"/>
          </a:ln>
        </p:spPr>
      </p:pic>
      <p:pic>
        <p:nvPicPr>
          <p:cNvPr id="204" name="Picture 21" descr="Picture 21"/>
          <p:cNvPicPr>
            <a:picLocks noChangeAspect="1"/>
          </p:cNvPicPr>
          <p:nvPr/>
        </p:nvPicPr>
        <p:blipFill>
          <a:blip r:embed="rId4"/>
          <a:stretch>
            <a:fillRect/>
          </a:stretch>
        </p:blipFill>
        <p:spPr>
          <a:xfrm>
            <a:off x="15316198" y="7406546"/>
            <a:ext cx="2499016" cy="249901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Freeform 8"/>
          <p:cNvSpPr/>
          <p:nvPr/>
        </p:nvSpPr>
        <p:spPr>
          <a:xfrm>
            <a:off x="13735048" y="855836"/>
            <a:ext cx="1028701" cy="1028701"/>
          </a:xfrm>
          <a:prstGeom prst="rect">
            <a:avLst/>
          </a:prstGeom>
          <a:solidFill>
            <a:srgbClr val="5980FF"/>
          </a:solidFill>
          <a:ln w="12700">
            <a:miter lim="400000"/>
          </a:ln>
        </p:spPr>
        <p:txBody>
          <a:bodyPr lIns="45719" rIns="45719"/>
          <a:lstStyle/>
          <a:p>
            <a:endParaRPr/>
          </a:p>
        </p:txBody>
      </p:sp>
      <p:sp>
        <p:nvSpPr>
          <p:cNvPr id="207" name="Freeform 8"/>
          <p:cNvSpPr/>
          <p:nvPr/>
        </p:nvSpPr>
        <p:spPr>
          <a:xfrm>
            <a:off x="13830300" y="8229600"/>
            <a:ext cx="1028700" cy="1028700"/>
          </a:xfrm>
          <a:prstGeom prst="rect">
            <a:avLst/>
          </a:prstGeom>
          <a:solidFill>
            <a:srgbClr val="5980FF"/>
          </a:solidFill>
          <a:ln w="12700">
            <a:miter lim="400000"/>
          </a:ln>
        </p:spPr>
        <p:txBody>
          <a:bodyPr lIns="45719" rIns="45719"/>
          <a:lstStyle/>
          <a:p>
            <a:endParaRPr/>
          </a:p>
        </p:txBody>
      </p:sp>
      <p:sp>
        <p:nvSpPr>
          <p:cNvPr id="208" name="TextBox 14"/>
          <p:cNvSpPr txBox="1"/>
          <p:nvPr/>
        </p:nvSpPr>
        <p:spPr>
          <a:xfrm>
            <a:off x="838200" y="-495300"/>
            <a:ext cx="12573000" cy="1681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5400">
                <a:latin typeface="DM Serif Display"/>
                <a:ea typeface="DM Serif Display"/>
                <a:cs typeface="DM Serif Display"/>
                <a:sym typeface="DM Serif Display"/>
              </a:defRPr>
            </a:lvl1pPr>
          </a:lstStyle>
          <a:p>
            <a:r>
              <a:t>Heritage Committee</a:t>
            </a:r>
          </a:p>
        </p:txBody>
      </p:sp>
      <p:sp>
        <p:nvSpPr>
          <p:cNvPr id="209" name="Freeform 17"/>
          <p:cNvSpPr/>
          <p:nvPr/>
        </p:nvSpPr>
        <p:spPr>
          <a:xfrm>
            <a:off x="-1" y="2532234"/>
            <a:ext cx="13418823" cy="6954666"/>
          </a:xfrm>
          <a:prstGeom prst="rect">
            <a:avLst/>
          </a:prstGeom>
          <a:solidFill>
            <a:srgbClr val="A8E989"/>
          </a:solidFill>
          <a:ln w="12700">
            <a:miter lim="400000"/>
          </a:ln>
        </p:spPr>
        <p:txBody>
          <a:bodyPr lIns="45719" rIns="45719"/>
          <a:lstStyle/>
          <a:p>
            <a:pPr>
              <a:defRPr>
                <a:solidFill>
                  <a:srgbClr val="A8E989"/>
                </a:solidFill>
              </a:defRPr>
            </a:pPr>
            <a:endParaRPr/>
          </a:p>
        </p:txBody>
      </p:sp>
      <p:pic>
        <p:nvPicPr>
          <p:cNvPr id="210" name="Picture 2" descr="Picture 2"/>
          <p:cNvPicPr>
            <a:picLocks noChangeAspect="1"/>
          </p:cNvPicPr>
          <p:nvPr/>
        </p:nvPicPr>
        <p:blipFill>
          <a:blip r:embed="rId2"/>
          <a:srcRect l="24606" r="15437"/>
          <a:stretch>
            <a:fillRect/>
          </a:stretch>
        </p:blipFill>
        <p:spPr>
          <a:xfrm>
            <a:off x="14401801" y="1"/>
            <a:ext cx="3886199" cy="6172197"/>
          </a:xfrm>
          <a:prstGeom prst="rect">
            <a:avLst/>
          </a:prstGeom>
          <a:ln w="12700">
            <a:miter lim="400000"/>
          </a:ln>
        </p:spPr>
      </p:pic>
      <p:pic>
        <p:nvPicPr>
          <p:cNvPr id="211" name="Picture 15" descr="Picture 15"/>
          <p:cNvPicPr>
            <a:picLocks noChangeAspect="1"/>
          </p:cNvPicPr>
          <p:nvPr/>
        </p:nvPicPr>
        <p:blipFill>
          <a:blip r:embed="rId3"/>
          <a:stretch>
            <a:fillRect/>
          </a:stretch>
        </p:blipFill>
        <p:spPr>
          <a:xfrm>
            <a:off x="15270480" y="7368885"/>
            <a:ext cx="2499016" cy="2499015"/>
          </a:xfrm>
          <a:prstGeom prst="rect">
            <a:avLst/>
          </a:prstGeom>
          <a:ln w="12700">
            <a:miter lim="400000"/>
          </a:ln>
        </p:spPr>
      </p:pic>
      <p:sp>
        <p:nvSpPr>
          <p:cNvPr id="212" name="To preserve and maintain its historical features and architectural heritage, the original village of Stanford was in 1995 proclaimed a conservation area in terms of the then National Monuments Act.…"/>
          <p:cNvSpPr txBox="1"/>
          <p:nvPr/>
        </p:nvSpPr>
        <p:spPr>
          <a:xfrm>
            <a:off x="767065" y="3398447"/>
            <a:ext cx="12176761" cy="581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defTabSz="539494">
              <a:spcBef>
                <a:spcPts val="1100"/>
              </a:spcBef>
              <a:buSzPct val="100000"/>
              <a:buFont typeface="Arial"/>
              <a:buChar char="•"/>
              <a:defRPr sz="2900"/>
            </a:pPr>
            <a:r>
              <a:t>To preserve and maintain Stanford’s historical features and architectural heritage.</a:t>
            </a:r>
          </a:p>
          <a:p>
            <a:pPr marL="342900" indent="-342900" defTabSz="539494">
              <a:spcBef>
                <a:spcPts val="1100"/>
              </a:spcBef>
              <a:buSzPct val="100000"/>
              <a:buFont typeface="Arial"/>
              <a:buChar char="•"/>
              <a:defRPr sz="2900"/>
            </a:pPr>
            <a:r>
              <a:t>Stanford was proclaimed a conservation area in 1995 in terms of the then National Monuments Act.</a:t>
            </a:r>
          </a:p>
          <a:p>
            <a:pPr marL="342900" indent="-342900" defTabSz="539494">
              <a:spcBef>
                <a:spcPts val="1100"/>
              </a:spcBef>
              <a:buSzPct val="100000"/>
              <a:buFont typeface="Arial"/>
              <a:buChar char="•"/>
              <a:defRPr sz="2900"/>
            </a:pPr>
            <a:r>
              <a:t>National Heritage Resources Act, Act No. 25 of 1999 (NHRA), and the conservation area was proclaimed a Heritage Area in terms of Section 28 of the Act.</a:t>
            </a:r>
          </a:p>
          <a:p>
            <a:pPr marL="342900" indent="-342900" defTabSz="539494">
              <a:spcBef>
                <a:spcPts val="1100"/>
              </a:spcBef>
              <a:buSzPct val="100000"/>
              <a:buFont typeface="Arial"/>
              <a:buChar char="•"/>
              <a:defRPr sz="2900"/>
            </a:pPr>
            <a:r>
              <a:t>Registered with Heritage Western Cape (HWC) (HM/CB/0815/30)</a:t>
            </a:r>
          </a:p>
          <a:p>
            <a:pPr marL="342900" indent="-342900" defTabSz="539494">
              <a:spcBef>
                <a:spcPts val="1100"/>
              </a:spcBef>
              <a:buSzPct val="100000"/>
              <a:buFont typeface="Arial"/>
              <a:buChar char="•"/>
              <a:defRPr sz="2900"/>
            </a:pPr>
            <a:r>
              <a:t>Overstrand Municipality (OM), has a duty to protect the Stanford Heritage Area, in part by means of a Stanford Heritage Protection Overlay Zone.</a:t>
            </a:r>
          </a:p>
          <a:p>
            <a:pPr marL="342900" indent="-342900" defTabSz="539494">
              <a:spcBef>
                <a:spcPts val="1100"/>
              </a:spcBef>
              <a:buSzPct val="100000"/>
              <a:buFont typeface="Arial"/>
              <a:buChar char="•"/>
              <a:defRPr sz="2900"/>
            </a:pPr>
            <a:r>
              <a:t>SHC is a “commentary body” that serves a local representation to HWC</a:t>
            </a:r>
          </a:p>
        </p:txBody>
      </p:sp>
      <p:sp>
        <p:nvSpPr>
          <p:cNvPr id="213" name="TextBox 9"/>
          <p:cNvSpPr txBox="1"/>
          <p:nvPr/>
        </p:nvSpPr>
        <p:spPr>
          <a:xfrm>
            <a:off x="813955" y="1409700"/>
            <a:ext cx="13206845" cy="994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500"/>
              </a:lnSpc>
              <a:defRPr sz="3600" spc="907">
                <a:latin typeface="Open Sauce Sans"/>
                <a:ea typeface="Open Sauce Sans"/>
                <a:cs typeface="Open Sauce Sans"/>
                <a:sym typeface="Open Sauce Sans"/>
              </a:defRPr>
            </a:pPr>
            <a:r>
              <a:t>REASONS WHY STANFORD HAS A</a:t>
            </a:r>
          </a:p>
          <a:p>
            <a:pPr>
              <a:lnSpc>
                <a:spcPts val="2500"/>
              </a:lnSpc>
              <a:defRPr sz="3600" spc="907">
                <a:latin typeface="Open Sauce Sans"/>
                <a:ea typeface="Open Sauce Sans"/>
                <a:cs typeface="Open Sauce Sans"/>
                <a:sym typeface="Open Sauce Sans"/>
              </a:defRPr>
            </a:pPr>
            <a:endParaRPr/>
          </a:p>
          <a:p>
            <a:pPr>
              <a:lnSpc>
                <a:spcPts val="2500"/>
              </a:lnSpc>
              <a:defRPr sz="3600" spc="907">
                <a:latin typeface="Open Sauce Sans"/>
                <a:ea typeface="Open Sauce Sans"/>
                <a:cs typeface="Open Sauce Sans"/>
                <a:sym typeface="Open Sauce Sans"/>
              </a:defRPr>
            </a:pPr>
            <a:r>
              <a:t>HERITAGE COMMITTEE…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Freeform 8"/>
          <p:cNvSpPr/>
          <p:nvPr/>
        </p:nvSpPr>
        <p:spPr>
          <a:xfrm>
            <a:off x="13510257" y="8229600"/>
            <a:ext cx="1028701" cy="1028700"/>
          </a:xfrm>
          <a:prstGeom prst="rect">
            <a:avLst/>
          </a:prstGeom>
          <a:solidFill>
            <a:srgbClr val="5980FF"/>
          </a:solidFill>
          <a:ln w="12700">
            <a:miter lim="400000"/>
          </a:ln>
        </p:spPr>
        <p:txBody>
          <a:bodyPr lIns="45719" rIns="45719"/>
          <a:lstStyle/>
          <a:p>
            <a:endParaRPr/>
          </a:p>
        </p:txBody>
      </p:sp>
      <p:sp>
        <p:nvSpPr>
          <p:cNvPr id="216" name="Freeform 17"/>
          <p:cNvSpPr/>
          <p:nvPr/>
        </p:nvSpPr>
        <p:spPr>
          <a:xfrm>
            <a:off x="-1" y="2552700"/>
            <a:ext cx="12573001" cy="6477000"/>
          </a:xfrm>
          <a:prstGeom prst="rect">
            <a:avLst/>
          </a:prstGeom>
          <a:solidFill>
            <a:srgbClr val="A8E989"/>
          </a:solidFill>
          <a:ln w="12700">
            <a:miter lim="400000"/>
          </a:ln>
        </p:spPr>
        <p:txBody>
          <a:bodyPr lIns="45719" rIns="45719"/>
          <a:lstStyle/>
          <a:p>
            <a:pPr>
              <a:defRPr>
                <a:solidFill>
                  <a:srgbClr val="A8E989"/>
                </a:solidFill>
              </a:defRPr>
            </a:pPr>
            <a:endParaRPr/>
          </a:p>
        </p:txBody>
      </p:sp>
      <p:pic>
        <p:nvPicPr>
          <p:cNvPr id="217" name="Picture 2" descr="Picture 2"/>
          <p:cNvPicPr>
            <a:picLocks noChangeAspect="1"/>
          </p:cNvPicPr>
          <p:nvPr/>
        </p:nvPicPr>
        <p:blipFill>
          <a:blip r:embed="rId2"/>
          <a:srcRect l="24606" r="15437"/>
          <a:stretch>
            <a:fillRect/>
          </a:stretch>
        </p:blipFill>
        <p:spPr>
          <a:xfrm>
            <a:off x="12877800" y="0"/>
            <a:ext cx="5410200" cy="8592667"/>
          </a:xfrm>
          <a:prstGeom prst="rect">
            <a:avLst/>
          </a:prstGeom>
          <a:ln w="12700">
            <a:miter lim="400000"/>
          </a:ln>
        </p:spPr>
      </p:pic>
      <p:pic>
        <p:nvPicPr>
          <p:cNvPr id="218" name="Picture 15" descr="Picture 15"/>
          <p:cNvPicPr>
            <a:picLocks noChangeAspect="1"/>
          </p:cNvPicPr>
          <p:nvPr/>
        </p:nvPicPr>
        <p:blipFill>
          <a:blip r:embed="rId3"/>
          <a:stretch>
            <a:fillRect/>
          </a:stretch>
        </p:blipFill>
        <p:spPr>
          <a:xfrm>
            <a:off x="15270480" y="7368885"/>
            <a:ext cx="2499016" cy="2499015"/>
          </a:xfrm>
          <a:prstGeom prst="rect">
            <a:avLst/>
          </a:prstGeom>
          <a:ln w="12700">
            <a:miter lim="400000"/>
          </a:ln>
        </p:spPr>
      </p:pic>
      <p:sp>
        <p:nvSpPr>
          <p:cNvPr id="219" name="SHC reviewed +/- 60 submissions (conceptual &amp; detailed)…"/>
          <p:cNvSpPr txBox="1"/>
          <p:nvPr/>
        </p:nvSpPr>
        <p:spPr>
          <a:xfrm>
            <a:off x="415402" y="2859489"/>
            <a:ext cx="12111878" cy="576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defTabSz="777240">
              <a:spcBef>
                <a:spcPts val="1700"/>
              </a:spcBef>
              <a:buSzPct val="100000"/>
              <a:buFont typeface="Arial"/>
              <a:buChar char="•"/>
              <a:defRPr sz="3600"/>
            </a:pPr>
            <a:r>
              <a:t>SHC reviewed +/- 60 submissions (conceptual &amp; detailed).</a:t>
            </a:r>
            <a:endParaRPr sz="4200"/>
          </a:p>
          <a:p>
            <a:pPr marL="342900" indent="-342900" defTabSz="777240">
              <a:spcBef>
                <a:spcPts val="1700"/>
              </a:spcBef>
              <a:buSzPct val="100000"/>
              <a:buFont typeface="Arial"/>
              <a:buChar char="•"/>
              <a:defRPr sz="3600"/>
            </a:pPr>
            <a:r>
              <a:t>SHC provided comments as I&amp;AP to departures, rezoning, consolidation of Erfs, etc.</a:t>
            </a:r>
            <a:endParaRPr sz="4200"/>
          </a:p>
          <a:p>
            <a:pPr marL="342900" indent="-342900" defTabSz="777240">
              <a:spcBef>
                <a:spcPts val="1700"/>
              </a:spcBef>
              <a:buSzPct val="100000"/>
              <a:buFont typeface="Arial"/>
              <a:buChar char="•"/>
              <a:defRPr sz="3600"/>
            </a:pPr>
            <a:r>
              <a:t>SHC made itself available to meet with submitters in advance of application to help understand the process.</a:t>
            </a:r>
            <a:endParaRPr sz="4200"/>
          </a:p>
          <a:p>
            <a:pPr marL="342900" indent="-342900" defTabSz="777240">
              <a:spcBef>
                <a:spcPts val="1700"/>
              </a:spcBef>
              <a:buSzPct val="100000"/>
              <a:buFont typeface="Arial"/>
              <a:buChar char="•"/>
              <a:defRPr sz="3600"/>
            </a:pPr>
            <a:r>
              <a:t>In an effort to reduce process time, “resubmissions” that require minimal “technical” changes to plans, is done via a round-robin email review that can shave weeks off the SHC process.</a:t>
            </a:r>
          </a:p>
        </p:txBody>
      </p:sp>
      <p:sp>
        <p:nvSpPr>
          <p:cNvPr id="220" name="Freeform 8"/>
          <p:cNvSpPr/>
          <p:nvPr/>
        </p:nvSpPr>
        <p:spPr>
          <a:xfrm>
            <a:off x="12058650" y="869965"/>
            <a:ext cx="1028700" cy="1028701"/>
          </a:xfrm>
          <a:prstGeom prst="rect">
            <a:avLst/>
          </a:prstGeom>
          <a:solidFill>
            <a:srgbClr val="5980FF"/>
          </a:solidFill>
          <a:ln w="12700">
            <a:miter lim="400000"/>
          </a:ln>
        </p:spPr>
        <p:txBody>
          <a:bodyPr lIns="45719" rIns="45719"/>
          <a:lstStyle/>
          <a:p>
            <a:endParaRPr/>
          </a:p>
        </p:txBody>
      </p:sp>
      <p:sp>
        <p:nvSpPr>
          <p:cNvPr id="221" name="TextBox 14"/>
          <p:cNvSpPr txBox="1"/>
          <p:nvPr/>
        </p:nvSpPr>
        <p:spPr>
          <a:xfrm>
            <a:off x="762000" y="571500"/>
            <a:ext cx="7391400" cy="94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Heritage Committee </a:t>
            </a:r>
          </a:p>
        </p:txBody>
      </p:sp>
      <p:sp>
        <p:nvSpPr>
          <p:cNvPr id="222" name="TextBox 9"/>
          <p:cNvSpPr txBox="1"/>
          <p:nvPr/>
        </p:nvSpPr>
        <p:spPr>
          <a:xfrm>
            <a:off x="761999" y="1915575"/>
            <a:ext cx="8330046"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LOOKING BACK…</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Freeform 17"/>
          <p:cNvSpPr/>
          <p:nvPr/>
        </p:nvSpPr>
        <p:spPr>
          <a:xfrm>
            <a:off x="0" y="2171700"/>
            <a:ext cx="16306801" cy="8115301"/>
          </a:xfrm>
          <a:prstGeom prst="rect">
            <a:avLst/>
          </a:prstGeom>
          <a:solidFill>
            <a:srgbClr val="5980FF"/>
          </a:solidFill>
          <a:ln w="12700">
            <a:miter lim="400000"/>
          </a:ln>
        </p:spPr>
        <p:txBody>
          <a:bodyPr lIns="45719" rIns="45719"/>
          <a:lstStyle/>
          <a:p>
            <a:endParaRPr/>
          </a:p>
        </p:txBody>
      </p:sp>
      <p:pic>
        <p:nvPicPr>
          <p:cNvPr id="225" name="Picture 21" descr="Picture 21"/>
          <p:cNvPicPr>
            <a:picLocks noChangeAspect="1"/>
          </p:cNvPicPr>
          <p:nvPr/>
        </p:nvPicPr>
        <p:blipFill>
          <a:blip r:embed="rId2"/>
          <a:stretch>
            <a:fillRect/>
          </a:stretch>
        </p:blipFill>
        <p:spPr>
          <a:xfrm>
            <a:off x="15316198" y="350693"/>
            <a:ext cx="2499016" cy="2499015"/>
          </a:xfrm>
          <a:prstGeom prst="rect">
            <a:avLst/>
          </a:prstGeom>
          <a:ln w="12700">
            <a:miter lim="400000"/>
          </a:ln>
        </p:spPr>
      </p:pic>
      <p:sp>
        <p:nvSpPr>
          <p:cNvPr id="226" name="TextBox 14"/>
          <p:cNvSpPr txBox="1"/>
          <p:nvPr/>
        </p:nvSpPr>
        <p:spPr>
          <a:xfrm>
            <a:off x="609600" y="38100"/>
            <a:ext cx="11201400" cy="94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Heritage Committee</a:t>
            </a:r>
          </a:p>
        </p:txBody>
      </p:sp>
      <p:sp>
        <p:nvSpPr>
          <p:cNvPr id="227" name="TextBox 9"/>
          <p:cNvSpPr txBox="1"/>
          <p:nvPr/>
        </p:nvSpPr>
        <p:spPr>
          <a:xfrm>
            <a:off x="585355" y="1181100"/>
            <a:ext cx="12521046" cy="994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500"/>
              </a:lnSpc>
              <a:defRPr sz="3600" spc="907">
                <a:latin typeface="Open Sauce Sans"/>
                <a:ea typeface="Open Sauce Sans"/>
                <a:cs typeface="Open Sauce Sans"/>
                <a:sym typeface="Open Sauce Sans"/>
              </a:defRPr>
            </a:pPr>
            <a:r>
              <a:t>THE PROCESS AS OUTLINED IN THE</a:t>
            </a:r>
          </a:p>
          <a:p>
            <a:pPr>
              <a:lnSpc>
                <a:spcPts val="2500"/>
              </a:lnSpc>
              <a:defRPr sz="3600" spc="907">
                <a:latin typeface="Open Sauce Sans"/>
                <a:ea typeface="Open Sauce Sans"/>
                <a:cs typeface="Open Sauce Sans"/>
                <a:sym typeface="Open Sauce Sans"/>
              </a:defRPr>
            </a:pPr>
            <a:r>
              <a:t> </a:t>
            </a:r>
          </a:p>
          <a:p>
            <a:pPr>
              <a:lnSpc>
                <a:spcPts val="2500"/>
              </a:lnSpc>
              <a:defRPr sz="3600" spc="907">
                <a:latin typeface="Open Sauce Sans"/>
                <a:ea typeface="Open Sauce Sans"/>
                <a:cs typeface="Open Sauce Sans"/>
                <a:sym typeface="Open Sauce Sans"/>
              </a:defRPr>
            </a:pPr>
            <a:r>
              <a:t>STANFORD STYLE GUIDE</a:t>
            </a:r>
          </a:p>
        </p:txBody>
      </p:sp>
      <p:pic>
        <p:nvPicPr>
          <p:cNvPr id="228" name="Image 5-16-24 at 09.21.jpg" descr="Image 5-16-24 at 09.21.jpg"/>
          <p:cNvPicPr>
            <a:picLocks noChangeAspect="1"/>
          </p:cNvPicPr>
          <p:nvPr/>
        </p:nvPicPr>
        <p:blipFill>
          <a:blip r:embed="rId3"/>
          <a:stretch>
            <a:fillRect/>
          </a:stretch>
        </p:blipFill>
        <p:spPr>
          <a:xfrm>
            <a:off x="1066079" y="2696553"/>
            <a:ext cx="4977295" cy="7065595"/>
          </a:xfrm>
          <a:prstGeom prst="rect">
            <a:avLst/>
          </a:prstGeom>
          <a:ln w="12700">
            <a:miter lim="400000"/>
          </a:ln>
        </p:spPr>
      </p:pic>
      <p:pic>
        <p:nvPicPr>
          <p:cNvPr id="229" name="Image 5-16-24 at 09.18.jpg" descr="Image 5-16-24 at 09.18.jpg"/>
          <p:cNvPicPr>
            <a:picLocks noChangeAspect="1"/>
          </p:cNvPicPr>
          <p:nvPr/>
        </p:nvPicPr>
        <p:blipFill>
          <a:blip r:embed="rId4"/>
          <a:stretch>
            <a:fillRect/>
          </a:stretch>
        </p:blipFill>
        <p:spPr>
          <a:xfrm>
            <a:off x="7156821" y="3445467"/>
            <a:ext cx="7402717" cy="5567767"/>
          </a:xfrm>
          <a:prstGeom prst="rect">
            <a:avLst/>
          </a:prstGeom>
          <a:ln w="12700">
            <a:miter lim="400000"/>
          </a:ln>
        </p:spPr>
      </p:pic>
      <p:sp>
        <p:nvSpPr>
          <p:cNvPr id="230" name="Rectangle"/>
          <p:cNvSpPr/>
          <p:nvPr/>
        </p:nvSpPr>
        <p:spPr>
          <a:xfrm>
            <a:off x="10440053" y="4277818"/>
            <a:ext cx="3814440" cy="288176"/>
          </a:xfrm>
          <a:prstGeom prst="rect">
            <a:avLst/>
          </a:prstGeom>
          <a:solidFill>
            <a:srgbClr val="A8E989">
              <a:alpha val="42480"/>
            </a:srgbClr>
          </a:solidFill>
          <a:ln w="12700">
            <a:miter lim="400000"/>
          </a:ln>
        </p:spPr>
        <p:txBody>
          <a:bodyPr lIns="45719" rIns="45719" anchor="ctr"/>
          <a:lstStyle/>
          <a:p>
            <a:endParaRPr/>
          </a:p>
        </p:txBody>
      </p:sp>
      <p:sp>
        <p:nvSpPr>
          <p:cNvPr id="231" name="Rectangle"/>
          <p:cNvSpPr/>
          <p:nvPr/>
        </p:nvSpPr>
        <p:spPr>
          <a:xfrm>
            <a:off x="9307900" y="7248523"/>
            <a:ext cx="5108842" cy="288176"/>
          </a:xfrm>
          <a:prstGeom prst="rect">
            <a:avLst/>
          </a:prstGeom>
          <a:solidFill>
            <a:srgbClr val="A8E989">
              <a:alpha val="42480"/>
            </a:srgbClr>
          </a:solidFill>
          <a:ln w="12700">
            <a:miter lim="400000"/>
          </a:ln>
        </p:spPr>
        <p:txBody>
          <a:bodyPr lIns="45719" rIns="45719" anchor="ctr"/>
          <a:lstStyle/>
          <a:p>
            <a:endParaRPr/>
          </a:p>
        </p:txBody>
      </p:sp>
      <p:sp>
        <p:nvSpPr>
          <p:cNvPr id="232" name="Rectangle"/>
          <p:cNvSpPr/>
          <p:nvPr/>
        </p:nvSpPr>
        <p:spPr>
          <a:xfrm>
            <a:off x="7477553" y="7517001"/>
            <a:ext cx="6939189" cy="231474"/>
          </a:xfrm>
          <a:prstGeom prst="rect">
            <a:avLst/>
          </a:prstGeom>
          <a:solidFill>
            <a:srgbClr val="A8E989">
              <a:alpha val="42480"/>
            </a:srgbClr>
          </a:solidFill>
          <a:ln w="12700">
            <a:miter lim="400000"/>
          </a:ln>
        </p:spPr>
        <p:txBody>
          <a:bodyPr lIns="45719" rIns="45719" anchor="ctr"/>
          <a:lstStyle/>
          <a:p>
            <a:endParaRPr/>
          </a:p>
        </p:txBody>
      </p:sp>
      <p:sp>
        <p:nvSpPr>
          <p:cNvPr id="233" name="Rectangle"/>
          <p:cNvSpPr/>
          <p:nvPr/>
        </p:nvSpPr>
        <p:spPr>
          <a:xfrm>
            <a:off x="7477553" y="7735961"/>
            <a:ext cx="1562342" cy="231474"/>
          </a:xfrm>
          <a:prstGeom prst="rect">
            <a:avLst/>
          </a:prstGeom>
          <a:solidFill>
            <a:srgbClr val="A8E989">
              <a:alpha val="42480"/>
            </a:srgbClr>
          </a:solidFill>
          <a:ln w="12700">
            <a:miter lim="400000"/>
          </a:ln>
        </p:spPr>
        <p:txBody>
          <a:bodyPr lIns="45719" rIns="45719" anchor="ctr"/>
          <a:lstStyle/>
          <a:p>
            <a:endParaRPr/>
          </a:p>
        </p:txBody>
      </p:sp>
      <p:sp>
        <p:nvSpPr>
          <p:cNvPr id="234" name="Rectangle"/>
          <p:cNvSpPr/>
          <p:nvPr/>
        </p:nvSpPr>
        <p:spPr>
          <a:xfrm>
            <a:off x="7464824" y="8647116"/>
            <a:ext cx="4977295" cy="288176"/>
          </a:xfrm>
          <a:prstGeom prst="rect">
            <a:avLst/>
          </a:prstGeom>
          <a:solidFill>
            <a:srgbClr val="A8E989">
              <a:alpha val="42480"/>
            </a:srgbClr>
          </a:solidFill>
          <a:ln w="12700">
            <a:miter lim="400000"/>
          </a:ln>
        </p:spPr>
        <p:txBody>
          <a:bodyPr lIns="45719" rIns="45719" anchor="ctr"/>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4" descr="Picture 4"/>
          <p:cNvPicPr>
            <a:picLocks noChangeAspect="1"/>
          </p:cNvPicPr>
          <p:nvPr/>
        </p:nvPicPr>
        <p:blipFill>
          <a:blip r:embed="rId2"/>
          <a:stretch>
            <a:fillRect/>
          </a:stretch>
        </p:blipFill>
        <p:spPr>
          <a:xfrm>
            <a:off x="17022" y="9939"/>
            <a:ext cx="18253956" cy="10267123"/>
          </a:xfrm>
          <a:prstGeom prst="rect">
            <a:avLst/>
          </a:prstGeom>
          <a:ln w="12700">
            <a:miter lim="400000"/>
          </a:ln>
        </p:spPr>
      </p:pic>
      <p:sp>
        <p:nvSpPr>
          <p:cNvPr id="237" name="Freeform 4"/>
          <p:cNvSpPr/>
          <p:nvPr/>
        </p:nvSpPr>
        <p:spPr>
          <a:xfrm>
            <a:off x="-17023" y="5524500"/>
            <a:ext cx="18288001" cy="3124201"/>
          </a:xfrm>
          <a:prstGeom prst="rect">
            <a:avLst/>
          </a:prstGeom>
          <a:solidFill>
            <a:srgbClr val="5980FF">
              <a:alpha val="89804"/>
            </a:srgbClr>
          </a:solidFill>
          <a:ln w="12700">
            <a:miter lim="400000"/>
          </a:ln>
        </p:spPr>
        <p:txBody>
          <a:bodyPr lIns="45719" rIns="45719"/>
          <a:lstStyle/>
          <a:p>
            <a:endParaRPr/>
          </a:p>
        </p:txBody>
      </p:sp>
      <p:pic>
        <p:nvPicPr>
          <p:cNvPr id="238"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
        <p:nvSpPr>
          <p:cNvPr id="239"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Heritage - Leiwater</a:t>
            </a:r>
          </a:p>
        </p:txBody>
      </p:sp>
      <p:sp>
        <p:nvSpPr>
          <p:cNvPr id="240" name="TextBox 9"/>
          <p:cNvSpPr txBox="1"/>
          <p:nvPr/>
        </p:nvSpPr>
        <p:spPr>
          <a:xfrm>
            <a:off x="1027600" y="7878078"/>
            <a:ext cx="13206845"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Lyn Pullen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Freeform 11"/>
          <p:cNvSpPr/>
          <p:nvPr/>
        </p:nvSpPr>
        <p:spPr>
          <a:xfrm>
            <a:off x="12213201" y="543967"/>
            <a:ext cx="1028701" cy="1028701"/>
          </a:xfrm>
          <a:prstGeom prst="rect">
            <a:avLst/>
          </a:prstGeom>
          <a:solidFill>
            <a:srgbClr val="A8E989">
              <a:alpha val="69804"/>
            </a:srgbClr>
          </a:solidFill>
          <a:ln w="12700">
            <a:miter lim="400000"/>
          </a:ln>
        </p:spPr>
        <p:txBody>
          <a:bodyPr lIns="45719" rIns="45719"/>
          <a:lstStyle/>
          <a:p>
            <a:endParaRPr/>
          </a:p>
        </p:txBody>
      </p:sp>
      <p:sp>
        <p:nvSpPr>
          <p:cNvPr id="243" name="Freeform 17"/>
          <p:cNvSpPr/>
          <p:nvPr/>
        </p:nvSpPr>
        <p:spPr>
          <a:xfrm>
            <a:off x="-1" y="1866900"/>
            <a:ext cx="12649201" cy="8382000"/>
          </a:xfrm>
          <a:prstGeom prst="rect">
            <a:avLst/>
          </a:prstGeom>
          <a:solidFill>
            <a:srgbClr val="5980FF"/>
          </a:solidFill>
          <a:ln w="12700">
            <a:miter lim="400000"/>
          </a:ln>
        </p:spPr>
        <p:txBody>
          <a:bodyPr lIns="45719" rIns="45719"/>
          <a:lstStyle/>
          <a:p>
            <a:endParaRPr/>
          </a:p>
        </p:txBody>
      </p:sp>
      <p:sp>
        <p:nvSpPr>
          <p:cNvPr id="244" name="As per National Building Regulations, all plans must be prepared by a SACAP registered practitioner…"/>
          <p:cNvSpPr txBox="1"/>
          <p:nvPr/>
        </p:nvSpPr>
        <p:spPr>
          <a:xfrm>
            <a:off x="533400" y="2955329"/>
            <a:ext cx="11887200" cy="623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b="1">
                <a:solidFill>
                  <a:srgbClr val="FFFFFF"/>
                </a:solidFill>
                <a:latin typeface="Helvetica Neue"/>
                <a:ea typeface="Helvetica Neue"/>
                <a:cs typeface="Helvetica Neue"/>
                <a:sym typeface="Helvetica Neue"/>
              </a:defRPr>
            </a:pPr>
            <a:r>
              <a:t>WHAT?</a:t>
            </a:r>
          </a:p>
          <a:p>
            <a:pPr>
              <a:defRPr sz="3600">
                <a:solidFill>
                  <a:srgbClr val="FFFFFF"/>
                </a:solidFill>
                <a:latin typeface="Helvetica Neue"/>
                <a:ea typeface="Helvetica Neue"/>
                <a:cs typeface="Helvetica Neue"/>
                <a:sym typeface="Helvetica Neue"/>
              </a:defRPr>
            </a:pPr>
            <a:endParaRPr/>
          </a:p>
          <a:p>
            <a:pPr marL="571500" indent="-571500">
              <a:buSzPct val="100000"/>
              <a:buFont typeface="Arial"/>
              <a:buChar char="•"/>
              <a:defRPr sz="3600">
                <a:solidFill>
                  <a:srgbClr val="FFFFFF"/>
                </a:solidFill>
              </a:defRPr>
            </a:pPr>
            <a:r>
              <a:t>The Leiwater channel system was Heritage listed in 2019</a:t>
            </a:r>
          </a:p>
          <a:p>
            <a:pPr marL="571500" indent="-571500">
              <a:buSzPct val="100000"/>
              <a:buFont typeface="Arial"/>
              <a:buChar char="•"/>
              <a:defRPr sz="3600">
                <a:solidFill>
                  <a:srgbClr val="FFFFFF"/>
                </a:solidFill>
              </a:defRPr>
            </a:pPr>
            <a:r>
              <a:t>It was more extensive than the current layout and has been reduced to its current extent due to major waterworks and sewerage treatment plant development. </a:t>
            </a:r>
          </a:p>
          <a:p>
            <a:pPr marL="571500" indent="-571500">
              <a:buSzPct val="100000"/>
              <a:buFont typeface="Arial"/>
              <a:buChar char="•"/>
              <a:defRPr sz="3600">
                <a:solidFill>
                  <a:srgbClr val="FFFFFF"/>
                </a:solidFill>
              </a:defRPr>
            </a:pPr>
            <a:r>
              <a:t>Water originates from a freshwater spring or Eye in the limestone hills to the south of Stanford</a:t>
            </a:r>
          </a:p>
          <a:p>
            <a:pPr marL="571500" indent="-571500">
              <a:buSzPct val="100000"/>
              <a:buFont typeface="Arial"/>
              <a:buChar char="•"/>
              <a:defRPr sz="3600">
                <a:solidFill>
                  <a:srgbClr val="FFFFFF"/>
                </a:solidFill>
              </a:defRPr>
            </a:pPr>
            <a:r>
              <a:t>The Leiwater flow is excess of the domestic requirements </a:t>
            </a:r>
          </a:p>
          <a:p>
            <a:pPr marL="571500" indent="-571500">
              <a:buSzPct val="100000"/>
              <a:buFont typeface="Arial"/>
              <a:buChar char="•"/>
              <a:defRPr sz="3600">
                <a:solidFill>
                  <a:srgbClr val="FFFFFF"/>
                </a:solidFill>
              </a:defRPr>
            </a:pPr>
            <a:r>
              <a:t>Do not set up your gardens, pools, ponds etc being dependent upon regular Leiwater flow. </a:t>
            </a:r>
          </a:p>
        </p:txBody>
      </p:sp>
      <p:sp>
        <p:nvSpPr>
          <p:cNvPr id="245" name="TextBox 14"/>
          <p:cNvSpPr txBox="1"/>
          <p:nvPr/>
        </p:nvSpPr>
        <p:spPr>
          <a:xfrm>
            <a:off x="609600" y="190500"/>
            <a:ext cx="11201400" cy="94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Stanford Heritage</a:t>
            </a:r>
          </a:p>
        </p:txBody>
      </p:sp>
      <p:sp>
        <p:nvSpPr>
          <p:cNvPr id="246" name="TextBox 9"/>
          <p:cNvSpPr txBox="1"/>
          <p:nvPr/>
        </p:nvSpPr>
        <p:spPr>
          <a:xfrm>
            <a:off x="685800" y="1444129"/>
            <a:ext cx="13563600"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LEIWATER </a:t>
            </a:r>
          </a:p>
        </p:txBody>
      </p:sp>
      <p:pic>
        <p:nvPicPr>
          <p:cNvPr id="247" name="Picture 4" descr="Picture 4"/>
          <p:cNvPicPr>
            <a:picLocks noChangeAspect="1"/>
          </p:cNvPicPr>
          <p:nvPr/>
        </p:nvPicPr>
        <p:blipFill>
          <a:blip r:embed="rId2"/>
          <a:stretch>
            <a:fillRect/>
          </a:stretch>
        </p:blipFill>
        <p:spPr>
          <a:xfrm>
            <a:off x="12835090" y="-2"/>
            <a:ext cx="5457826" cy="7277102"/>
          </a:xfrm>
          <a:prstGeom prst="rect">
            <a:avLst/>
          </a:prstGeom>
          <a:ln w="12700">
            <a:miter lim="400000"/>
          </a:ln>
        </p:spPr>
      </p:pic>
      <p:pic>
        <p:nvPicPr>
          <p:cNvPr id="248" name="Picture 5" descr="Picture 5"/>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249" name="Freeform 11"/>
          <p:cNvSpPr/>
          <p:nvPr/>
        </p:nvSpPr>
        <p:spPr>
          <a:xfrm>
            <a:off x="12875955" y="7875164"/>
            <a:ext cx="1028701" cy="1028701"/>
          </a:xfrm>
          <a:prstGeom prst="rect">
            <a:avLst/>
          </a:prstGeom>
          <a:solidFill>
            <a:srgbClr val="A8E989">
              <a:alpha val="69804"/>
            </a:srgbClr>
          </a:solidFill>
          <a:ln w="12700">
            <a:miter lim="400000"/>
          </a:ln>
        </p:spPr>
        <p:txBody>
          <a:bodyPr lIns="45719" rIns="45719"/>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Freeform 8"/>
          <p:cNvSpPr/>
          <p:nvPr/>
        </p:nvSpPr>
        <p:spPr>
          <a:xfrm>
            <a:off x="12321355" y="706796"/>
            <a:ext cx="1028701" cy="1028701"/>
          </a:xfrm>
          <a:prstGeom prst="rect">
            <a:avLst/>
          </a:prstGeom>
          <a:solidFill>
            <a:srgbClr val="5980FF"/>
          </a:solidFill>
          <a:ln w="12700">
            <a:miter lim="400000"/>
          </a:ln>
        </p:spPr>
        <p:txBody>
          <a:bodyPr lIns="45719" rIns="45719"/>
          <a:lstStyle/>
          <a:p>
            <a:endParaRPr/>
          </a:p>
        </p:txBody>
      </p:sp>
      <p:sp>
        <p:nvSpPr>
          <p:cNvPr id="252" name="Freeform 8"/>
          <p:cNvSpPr/>
          <p:nvPr/>
        </p:nvSpPr>
        <p:spPr>
          <a:xfrm>
            <a:off x="13641643" y="6730993"/>
            <a:ext cx="1028701" cy="1028701"/>
          </a:xfrm>
          <a:prstGeom prst="rect">
            <a:avLst/>
          </a:prstGeom>
          <a:solidFill>
            <a:srgbClr val="5980FF"/>
          </a:solidFill>
          <a:ln w="12700">
            <a:miter lim="400000"/>
          </a:ln>
        </p:spPr>
        <p:txBody>
          <a:bodyPr lIns="45719" rIns="45719"/>
          <a:lstStyle/>
          <a:p>
            <a:endParaRPr/>
          </a:p>
        </p:txBody>
      </p:sp>
      <p:sp>
        <p:nvSpPr>
          <p:cNvPr id="253" name="Freeform 17"/>
          <p:cNvSpPr/>
          <p:nvPr/>
        </p:nvSpPr>
        <p:spPr>
          <a:xfrm>
            <a:off x="-1" y="2400300"/>
            <a:ext cx="12649201" cy="7086600"/>
          </a:xfrm>
          <a:prstGeom prst="rect">
            <a:avLst/>
          </a:prstGeom>
          <a:solidFill>
            <a:srgbClr val="A8E989"/>
          </a:solidFill>
          <a:ln w="12700">
            <a:miter lim="400000"/>
          </a:ln>
        </p:spPr>
        <p:txBody>
          <a:bodyPr lIns="45719" rIns="45719"/>
          <a:lstStyle/>
          <a:p>
            <a:endParaRPr/>
          </a:p>
        </p:txBody>
      </p:sp>
      <p:sp>
        <p:nvSpPr>
          <p:cNvPr id="254" name="As per National Building Regulations, all plans must be prepared by a SACAP registered practitioner…"/>
          <p:cNvSpPr txBox="1"/>
          <p:nvPr/>
        </p:nvSpPr>
        <p:spPr>
          <a:xfrm>
            <a:off x="592393" y="3038216"/>
            <a:ext cx="11887201" cy="568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b="1">
                <a:latin typeface="Helvetica Neue"/>
                <a:ea typeface="Helvetica Neue"/>
                <a:cs typeface="Helvetica Neue"/>
                <a:sym typeface="Helvetica Neue"/>
              </a:defRPr>
            </a:pPr>
            <a:r>
              <a:t>WHO?</a:t>
            </a:r>
          </a:p>
          <a:p>
            <a:pPr marL="571500" indent="-571500">
              <a:buSzPct val="100000"/>
              <a:buFont typeface="Arial"/>
              <a:buChar char="•"/>
              <a:defRPr sz="3600"/>
            </a:pPr>
            <a:r>
              <a:t>Leiwater management team, which has been authorised by the Municipality to help manage the system</a:t>
            </a:r>
          </a:p>
          <a:p>
            <a:pPr>
              <a:buFont typeface="Arial"/>
              <a:defRPr sz="3600"/>
            </a:pPr>
            <a:endParaRPr/>
          </a:p>
          <a:p>
            <a:pPr marL="571500" indent="-571500">
              <a:buSzPct val="100000"/>
              <a:buFont typeface="Arial"/>
              <a:buChar char="•"/>
              <a:defRPr sz="3600"/>
            </a:pPr>
            <a:r>
              <a:t>Currently comprises Karin Pohl, myself and sector leaders </a:t>
            </a:r>
          </a:p>
          <a:p>
            <a:pPr>
              <a:buFont typeface="Arial"/>
              <a:defRPr sz="3600"/>
            </a:pPr>
            <a:endParaRPr/>
          </a:p>
          <a:p>
            <a:pPr marL="571500" indent="-571500">
              <a:buSzPct val="100000"/>
              <a:buFont typeface="Arial"/>
              <a:buChar char="•"/>
              <a:defRPr sz="3600"/>
            </a:pPr>
            <a:r>
              <a:t>We are looking for sector leaders for a few areas</a:t>
            </a:r>
          </a:p>
          <a:p>
            <a:pPr marL="1028700" lvl="1" indent="-571500">
              <a:buSzPct val="100000"/>
              <a:buFont typeface="Arial"/>
              <a:buChar char="•"/>
              <a:defRPr sz="3600"/>
            </a:pPr>
            <a:r>
              <a:t>Streets bounded by Shortmarket/Church/Caledon &amp; Morton - Sector 2; </a:t>
            </a:r>
          </a:p>
          <a:p>
            <a:pPr marL="1028700" lvl="1" indent="-571500">
              <a:buSzPct val="100000"/>
              <a:buFont typeface="Arial"/>
              <a:buChar char="•"/>
              <a:defRPr sz="3600"/>
            </a:pPr>
            <a:r>
              <a:t>Lower Shortmarket/Adderley &amp; Quick - Sectors 10, 11, 12. </a:t>
            </a:r>
          </a:p>
        </p:txBody>
      </p:sp>
      <p:sp>
        <p:nvSpPr>
          <p:cNvPr id="255" name="TextBox 14"/>
          <p:cNvSpPr txBox="1"/>
          <p:nvPr/>
        </p:nvSpPr>
        <p:spPr>
          <a:xfrm>
            <a:off x="609600" y="190500"/>
            <a:ext cx="11201400" cy="94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Stanford Heritage</a:t>
            </a:r>
          </a:p>
        </p:txBody>
      </p:sp>
      <p:sp>
        <p:nvSpPr>
          <p:cNvPr id="256" name="TextBox 9"/>
          <p:cNvSpPr txBox="1"/>
          <p:nvPr/>
        </p:nvSpPr>
        <p:spPr>
          <a:xfrm>
            <a:off x="685800" y="1444129"/>
            <a:ext cx="13563600"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LEIWATER </a:t>
            </a:r>
          </a:p>
        </p:txBody>
      </p:sp>
      <p:pic>
        <p:nvPicPr>
          <p:cNvPr id="257" name="Picture 5" descr="Picture 5"/>
          <p:cNvPicPr>
            <a:picLocks noChangeAspect="1"/>
          </p:cNvPicPr>
          <p:nvPr/>
        </p:nvPicPr>
        <p:blipFill>
          <a:blip r:embed="rId2"/>
          <a:stretch>
            <a:fillRect/>
          </a:stretch>
        </p:blipFill>
        <p:spPr>
          <a:xfrm>
            <a:off x="15316198" y="7406546"/>
            <a:ext cx="2499016" cy="2499016"/>
          </a:xfrm>
          <a:prstGeom prst="rect">
            <a:avLst/>
          </a:prstGeom>
          <a:ln w="12700">
            <a:miter lim="400000"/>
          </a:ln>
        </p:spPr>
      </p:pic>
      <p:pic>
        <p:nvPicPr>
          <p:cNvPr id="258" name="Picture 9" descr="Picture 9"/>
          <p:cNvPicPr>
            <a:picLocks noChangeAspect="1"/>
          </p:cNvPicPr>
          <p:nvPr/>
        </p:nvPicPr>
        <p:blipFill>
          <a:blip r:embed="rId3"/>
          <a:stretch>
            <a:fillRect/>
          </a:stretch>
        </p:blipFill>
        <p:spPr>
          <a:xfrm>
            <a:off x="12973049" y="0"/>
            <a:ext cx="5314952" cy="70866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Freeform 17"/>
          <p:cNvSpPr/>
          <p:nvPr/>
        </p:nvSpPr>
        <p:spPr>
          <a:xfrm>
            <a:off x="0" y="1866900"/>
            <a:ext cx="17373601" cy="8382000"/>
          </a:xfrm>
          <a:prstGeom prst="rect">
            <a:avLst/>
          </a:prstGeom>
          <a:solidFill>
            <a:srgbClr val="5980FF"/>
          </a:solidFill>
          <a:ln w="12700">
            <a:miter lim="400000"/>
          </a:ln>
        </p:spPr>
        <p:txBody>
          <a:bodyPr lIns="45719" rIns="45719"/>
          <a:lstStyle/>
          <a:p>
            <a:endParaRPr/>
          </a:p>
        </p:txBody>
      </p:sp>
      <p:sp>
        <p:nvSpPr>
          <p:cNvPr id="261" name="As per National Building Regulations, all plans must be prepared by a SACAP registered practitioner…"/>
          <p:cNvSpPr txBox="1"/>
          <p:nvPr/>
        </p:nvSpPr>
        <p:spPr>
          <a:xfrm>
            <a:off x="609600" y="2042874"/>
            <a:ext cx="16383000" cy="808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b="1">
                <a:solidFill>
                  <a:srgbClr val="FFFFFF"/>
                </a:solidFill>
                <a:latin typeface="Helvetica Neue"/>
                <a:ea typeface="Helvetica Neue"/>
                <a:cs typeface="Helvetica Neue"/>
                <a:sym typeface="Helvetica Neue"/>
              </a:defRPr>
            </a:pPr>
            <a:r>
              <a:t>HOW?</a:t>
            </a:r>
          </a:p>
          <a:p>
            <a:pPr>
              <a:defRPr sz="2800">
                <a:solidFill>
                  <a:srgbClr val="FFFFFF"/>
                </a:solidFill>
              </a:defRPr>
            </a:pPr>
            <a:r>
              <a:t>What’s been happening in the last 12 months?</a:t>
            </a:r>
          </a:p>
          <a:p>
            <a:pPr>
              <a:defRPr sz="2800">
                <a:solidFill>
                  <a:srgbClr val="FFFFFF"/>
                </a:solidFill>
              </a:defRPr>
            </a:pPr>
            <a:endParaRPr/>
          </a:p>
          <a:p>
            <a:pPr marL="457200" indent="-457200">
              <a:buSzPct val="100000"/>
              <a:buFont typeface="Arial"/>
              <a:buChar char="•"/>
              <a:defRPr sz="2800">
                <a:solidFill>
                  <a:srgbClr val="FFFFFF"/>
                </a:solidFill>
              </a:defRPr>
            </a:pPr>
            <a:r>
              <a:t>Continue to formalise the system with new and active Sector leaders to implement the flow schedules </a:t>
            </a:r>
          </a:p>
          <a:p>
            <a:pPr marL="457200" indent="-457200">
              <a:buSzPct val="100000"/>
              <a:buFont typeface="Arial"/>
              <a:buChar char="•"/>
              <a:defRPr sz="2800">
                <a:solidFill>
                  <a:srgbClr val="FFFFFF"/>
                </a:solidFill>
              </a:defRPr>
            </a:pPr>
            <a:r>
              <a:t>Assessing applications from new users; who must have “Water Rights on Title” plus have ready access to the Leiwater channel. </a:t>
            </a:r>
          </a:p>
          <a:p>
            <a:pPr marL="457200" indent="-457200">
              <a:buSzPct val="100000"/>
              <a:buFont typeface="Arial"/>
              <a:buChar char="•"/>
              <a:defRPr sz="2800">
                <a:solidFill>
                  <a:srgbClr val="FFFFFF"/>
                </a:solidFill>
              </a:defRPr>
            </a:pPr>
            <a:r>
              <a:t>Regular communication with the Municipality, e.g. flagging and negotiating maintenance issues, blockages and clearances.</a:t>
            </a:r>
          </a:p>
          <a:p>
            <a:pPr marL="457200" indent="-457200">
              <a:buSzPct val="100000"/>
              <a:buFont typeface="Arial"/>
              <a:buChar char="•"/>
              <a:defRPr sz="2800">
                <a:solidFill>
                  <a:srgbClr val="FFFFFF"/>
                </a:solidFill>
              </a:defRPr>
            </a:pPr>
            <a:r>
              <a:t>Consulting with Heritage Committee regarding the repair to damaged channels</a:t>
            </a:r>
          </a:p>
          <a:p>
            <a:pPr marL="457200" indent="-457200">
              <a:buSzPct val="100000"/>
              <a:buFont typeface="Arial"/>
              <a:buChar char="•"/>
              <a:defRPr sz="2800">
                <a:solidFill>
                  <a:srgbClr val="FFFFFF"/>
                </a:solidFill>
              </a:defRPr>
            </a:pPr>
            <a:r>
              <a:t>Servicing lockable sluices, weekly changes to main sluices</a:t>
            </a:r>
          </a:p>
          <a:p>
            <a:pPr marL="457200" indent="-457200">
              <a:buSzPct val="100000"/>
              <a:buFont typeface="Arial"/>
              <a:buChar char="•"/>
              <a:defRPr sz="2800">
                <a:solidFill>
                  <a:srgbClr val="FFFFFF"/>
                </a:solidFill>
              </a:defRPr>
            </a:pPr>
            <a:r>
              <a:t>Providing information and feedback to residents, builders, landscapers and irrigation installers, plus Real Estate agents. </a:t>
            </a:r>
          </a:p>
          <a:p>
            <a:pPr marL="457200" indent="-457200">
              <a:buSzPct val="100000"/>
              <a:buFont typeface="Arial"/>
              <a:buChar char="•"/>
              <a:defRPr sz="2800">
                <a:solidFill>
                  <a:srgbClr val="FFFFFF"/>
                </a:solidFill>
              </a:defRPr>
            </a:pPr>
            <a:r>
              <a:t>Ensuring all channels are clear and free of vegetation, debris and litter. Clearing blockages. </a:t>
            </a:r>
          </a:p>
          <a:p>
            <a:pPr marL="457200" indent="-457200">
              <a:buSzPct val="100000"/>
              <a:buFont typeface="Arial"/>
              <a:buChar char="•"/>
              <a:defRPr sz="2800">
                <a:solidFill>
                  <a:srgbClr val="FFFFFF"/>
                </a:solidFill>
              </a:defRPr>
            </a:pPr>
            <a:r>
              <a:t>Managing flooding and blockages especially during big rain events as the channels also carry stormwater runoff. Able to use the last anticipated rainfall event when we worked with Muni staff as a ‘Blue Print’ to ensure unimpeded flow away from properties. </a:t>
            </a:r>
          </a:p>
          <a:p>
            <a:pPr marL="457200" indent="-457200">
              <a:buSzPct val="100000"/>
              <a:buFont typeface="Arial"/>
              <a:buChar char="•"/>
              <a:defRPr sz="2800">
                <a:solidFill>
                  <a:srgbClr val="FFFFFF"/>
                </a:solidFill>
              </a:defRPr>
            </a:pPr>
            <a:r>
              <a:t>Prepared a Leiwater channel map and description to be included in the handout to new property owners which is now distributed by Real Estate agents, along with the flood and heritage zones.</a:t>
            </a:r>
          </a:p>
        </p:txBody>
      </p:sp>
      <p:sp>
        <p:nvSpPr>
          <p:cNvPr id="262" name="TextBox 14"/>
          <p:cNvSpPr txBox="1"/>
          <p:nvPr/>
        </p:nvSpPr>
        <p:spPr>
          <a:xfrm>
            <a:off x="609600" y="190500"/>
            <a:ext cx="11201400" cy="94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Stanford Heritage</a:t>
            </a:r>
          </a:p>
        </p:txBody>
      </p:sp>
      <p:sp>
        <p:nvSpPr>
          <p:cNvPr id="263" name="TextBox 9"/>
          <p:cNvSpPr txBox="1"/>
          <p:nvPr/>
        </p:nvSpPr>
        <p:spPr>
          <a:xfrm>
            <a:off x="685800" y="1444129"/>
            <a:ext cx="13563600"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LEIWATER </a:t>
            </a:r>
          </a:p>
        </p:txBody>
      </p:sp>
      <p:pic>
        <p:nvPicPr>
          <p:cNvPr id="264" name="Picture 5" descr="Picture 5"/>
          <p:cNvPicPr>
            <a:picLocks noChangeAspect="1"/>
          </p:cNvPicPr>
          <p:nvPr/>
        </p:nvPicPr>
        <p:blipFill>
          <a:blip r:embed="rId2"/>
          <a:stretch>
            <a:fillRect/>
          </a:stretch>
        </p:blipFill>
        <p:spPr>
          <a:xfrm>
            <a:off x="15371925" y="371690"/>
            <a:ext cx="2499016" cy="249901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Freeform 8"/>
          <p:cNvSpPr/>
          <p:nvPr/>
        </p:nvSpPr>
        <p:spPr>
          <a:xfrm>
            <a:off x="13220700" y="1156726"/>
            <a:ext cx="1028700" cy="1028701"/>
          </a:xfrm>
          <a:prstGeom prst="rect">
            <a:avLst/>
          </a:prstGeom>
          <a:solidFill>
            <a:srgbClr val="5980FF"/>
          </a:solidFill>
          <a:ln w="12700">
            <a:miter lim="400000"/>
          </a:ln>
        </p:spPr>
        <p:txBody>
          <a:bodyPr lIns="45719" rIns="45719"/>
          <a:lstStyle/>
          <a:p>
            <a:endParaRPr/>
          </a:p>
        </p:txBody>
      </p:sp>
      <p:sp>
        <p:nvSpPr>
          <p:cNvPr id="267" name="Freeform 17"/>
          <p:cNvSpPr/>
          <p:nvPr/>
        </p:nvSpPr>
        <p:spPr>
          <a:xfrm>
            <a:off x="-1" y="2400299"/>
            <a:ext cx="12649201" cy="7505262"/>
          </a:xfrm>
          <a:prstGeom prst="rect">
            <a:avLst/>
          </a:prstGeom>
          <a:solidFill>
            <a:srgbClr val="A8E989"/>
          </a:solidFill>
          <a:ln w="12700">
            <a:miter lim="400000"/>
          </a:ln>
        </p:spPr>
        <p:txBody>
          <a:bodyPr lIns="45719" rIns="45719"/>
          <a:lstStyle/>
          <a:p>
            <a:endParaRPr/>
          </a:p>
        </p:txBody>
      </p:sp>
      <p:sp>
        <p:nvSpPr>
          <p:cNvPr id="268" name="As per National Building Regulations, all plans must be prepared by a SACAP registered practitioner…"/>
          <p:cNvSpPr txBox="1"/>
          <p:nvPr/>
        </p:nvSpPr>
        <p:spPr>
          <a:xfrm>
            <a:off x="592393" y="2659617"/>
            <a:ext cx="11887201" cy="680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b="1"/>
            </a:pPr>
            <a:r>
              <a:t>The next 12 months: </a:t>
            </a:r>
          </a:p>
          <a:p>
            <a:pPr>
              <a:defRPr sz="3600" b="1"/>
            </a:pPr>
            <a:endParaRPr/>
          </a:p>
          <a:p>
            <a:pPr>
              <a:defRPr sz="3600"/>
            </a:pPr>
            <a:r>
              <a:t>All the above plus:</a:t>
            </a:r>
          </a:p>
          <a:p>
            <a:pPr>
              <a:defRPr sz="3600"/>
            </a:pPr>
            <a:endParaRPr/>
          </a:p>
          <a:p>
            <a:pPr marL="571500" indent="-571500">
              <a:buSzPct val="100000"/>
              <a:buFont typeface="Arial"/>
              <a:buChar char="•"/>
              <a:defRPr sz="3600"/>
            </a:pPr>
            <a:r>
              <a:t>A draft “Information and Management Guidelines” has been prepared and will be available on the SCT Heritage website.</a:t>
            </a:r>
          </a:p>
          <a:p>
            <a:pPr marL="571500" indent="-571500">
              <a:buSzPct val="100000"/>
              <a:buFont typeface="Arial"/>
              <a:buChar char="•"/>
              <a:defRPr sz="3600"/>
            </a:pPr>
            <a:r>
              <a:t>All 12 sectors to have engaged and active Sector Leaders, to share the management roles.</a:t>
            </a:r>
          </a:p>
          <a:p>
            <a:pPr marL="571500" indent="-571500">
              <a:buSzPct val="100000"/>
              <a:buFont typeface="Arial"/>
              <a:buChar char="•"/>
              <a:defRPr sz="3600"/>
            </a:pPr>
            <a:r>
              <a:t>All properties which currently harvest water will be charged for the Leiwater in their Rates Bill, once the lists have been finalised with Municipality. A set charge of R50+ per month. Currently approx. 65 on Muni’s list and over 100 using. </a:t>
            </a:r>
          </a:p>
        </p:txBody>
      </p:sp>
      <p:sp>
        <p:nvSpPr>
          <p:cNvPr id="269" name="TextBox 14"/>
          <p:cNvSpPr txBox="1"/>
          <p:nvPr/>
        </p:nvSpPr>
        <p:spPr>
          <a:xfrm>
            <a:off x="609600" y="190500"/>
            <a:ext cx="11201400" cy="94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Stanford Heritage</a:t>
            </a:r>
          </a:p>
        </p:txBody>
      </p:sp>
      <p:sp>
        <p:nvSpPr>
          <p:cNvPr id="270" name="TextBox 9"/>
          <p:cNvSpPr txBox="1"/>
          <p:nvPr/>
        </p:nvSpPr>
        <p:spPr>
          <a:xfrm>
            <a:off x="685800" y="1444129"/>
            <a:ext cx="13563600"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LEIWATER </a:t>
            </a:r>
          </a:p>
        </p:txBody>
      </p:sp>
      <p:pic>
        <p:nvPicPr>
          <p:cNvPr id="271" name="Picture 5" descr="Picture 5"/>
          <p:cNvPicPr>
            <a:picLocks noChangeAspect="1"/>
          </p:cNvPicPr>
          <p:nvPr/>
        </p:nvPicPr>
        <p:blipFill>
          <a:blip r:embed="rId2"/>
          <a:stretch>
            <a:fillRect/>
          </a:stretch>
        </p:blipFill>
        <p:spPr>
          <a:xfrm>
            <a:off x="15316198" y="7406546"/>
            <a:ext cx="2499016" cy="2499016"/>
          </a:xfrm>
          <a:prstGeom prst="rect">
            <a:avLst/>
          </a:prstGeom>
          <a:ln w="12700">
            <a:miter lim="400000"/>
          </a:ln>
        </p:spPr>
      </p:pic>
      <p:pic>
        <p:nvPicPr>
          <p:cNvPr id="272" name="Picture 4" descr="Picture 4"/>
          <p:cNvPicPr>
            <a:picLocks noChangeAspect="1"/>
          </p:cNvPicPr>
          <p:nvPr/>
        </p:nvPicPr>
        <p:blipFill>
          <a:blip r:embed="rId3"/>
          <a:stretch>
            <a:fillRect/>
          </a:stretch>
        </p:blipFill>
        <p:spPr>
          <a:xfrm>
            <a:off x="13849043" y="0"/>
            <a:ext cx="4429126" cy="5905500"/>
          </a:xfrm>
          <a:prstGeom prst="rect">
            <a:avLst/>
          </a:prstGeom>
          <a:ln w="12700">
            <a:miter lim="400000"/>
          </a:ln>
        </p:spPr>
      </p:pic>
      <p:sp>
        <p:nvSpPr>
          <p:cNvPr id="273" name="Freeform 8"/>
          <p:cNvSpPr/>
          <p:nvPr/>
        </p:nvSpPr>
        <p:spPr>
          <a:xfrm>
            <a:off x="13849043" y="6457932"/>
            <a:ext cx="1028701" cy="1028701"/>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Freeform 11"/>
          <p:cNvSpPr/>
          <p:nvPr/>
        </p:nvSpPr>
        <p:spPr>
          <a:xfrm>
            <a:off x="9239250" y="2358305"/>
            <a:ext cx="1028700" cy="1028701"/>
          </a:xfrm>
          <a:prstGeom prst="rect">
            <a:avLst/>
          </a:prstGeom>
          <a:solidFill>
            <a:srgbClr val="A8E989">
              <a:alpha val="69804"/>
            </a:srgbClr>
          </a:solidFill>
          <a:ln w="12700">
            <a:miter lim="400000"/>
          </a:ln>
        </p:spPr>
        <p:txBody>
          <a:bodyPr lIns="45719" rIns="45719"/>
          <a:lstStyle/>
          <a:p>
            <a:endParaRPr/>
          </a:p>
        </p:txBody>
      </p:sp>
      <p:sp>
        <p:nvSpPr>
          <p:cNvPr id="276" name="Freeform 17"/>
          <p:cNvSpPr/>
          <p:nvPr/>
        </p:nvSpPr>
        <p:spPr>
          <a:xfrm>
            <a:off x="-1" y="1759973"/>
            <a:ext cx="9753601" cy="7277102"/>
          </a:xfrm>
          <a:prstGeom prst="rect">
            <a:avLst/>
          </a:prstGeom>
          <a:solidFill>
            <a:srgbClr val="5980FF"/>
          </a:solidFill>
          <a:ln w="12700">
            <a:miter lim="400000"/>
          </a:ln>
        </p:spPr>
        <p:txBody>
          <a:bodyPr lIns="45719" rIns="45719"/>
          <a:lstStyle/>
          <a:p>
            <a:endParaRPr/>
          </a:p>
        </p:txBody>
      </p:sp>
      <p:sp>
        <p:nvSpPr>
          <p:cNvPr id="277" name="As per National Building Regulations, all plans must be prepared by a SACAP registered practitioner…"/>
          <p:cNvSpPr txBox="1"/>
          <p:nvPr/>
        </p:nvSpPr>
        <p:spPr>
          <a:xfrm>
            <a:off x="609600" y="2058888"/>
            <a:ext cx="8077200" cy="694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a:solidFill>
                  <a:srgbClr val="FFFFFF"/>
                </a:solidFill>
              </a:defRPr>
            </a:pPr>
            <a:r>
              <a:t>Sector Leaders:</a:t>
            </a:r>
          </a:p>
          <a:p>
            <a:pPr>
              <a:defRPr sz="4000" b="1">
                <a:solidFill>
                  <a:srgbClr val="FFFFFF"/>
                </a:solidFill>
              </a:defRPr>
            </a:pPr>
            <a:endParaRPr/>
          </a:p>
          <a:p>
            <a:pPr marL="571500" indent="-571500">
              <a:buSzPct val="100000"/>
              <a:buFont typeface="Arial"/>
              <a:buChar char="•"/>
              <a:defRPr sz="4000">
                <a:solidFill>
                  <a:srgbClr val="FFFFFF"/>
                </a:solidFill>
              </a:defRPr>
            </a:pPr>
            <a:r>
              <a:t>Sector 1: Andrew Wilson</a:t>
            </a:r>
          </a:p>
          <a:p>
            <a:pPr marL="571500" indent="-571500">
              <a:buSzPct val="100000"/>
              <a:buFont typeface="Arial"/>
              <a:buChar char="•"/>
              <a:defRPr sz="4000">
                <a:solidFill>
                  <a:srgbClr val="FFFFFF"/>
                </a:solidFill>
              </a:defRPr>
            </a:pPr>
            <a:r>
              <a:t>Sectors 2A &amp; 2B: Currently vacant</a:t>
            </a:r>
          </a:p>
          <a:p>
            <a:pPr marL="571500" indent="-571500">
              <a:buSzPct val="100000"/>
              <a:buFont typeface="Arial"/>
              <a:buChar char="•"/>
              <a:defRPr sz="4000">
                <a:solidFill>
                  <a:srgbClr val="FFFFFF"/>
                </a:solidFill>
              </a:defRPr>
            </a:pPr>
            <a:r>
              <a:t>Sector 3: Karin Pohl</a:t>
            </a:r>
          </a:p>
          <a:p>
            <a:pPr marL="571500" indent="-571500">
              <a:buSzPct val="100000"/>
              <a:buFont typeface="Arial"/>
              <a:buChar char="•"/>
              <a:defRPr sz="4000">
                <a:solidFill>
                  <a:srgbClr val="FFFFFF"/>
                </a:solidFill>
              </a:defRPr>
            </a:pPr>
            <a:r>
              <a:t>Sector 4: Elzane Steynburg</a:t>
            </a:r>
          </a:p>
          <a:p>
            <a:pPr marL="571500" indent="-571500">
              <a:buSzPct val="100000"/>
              <a:buFont typeface="Arial"/>
              <a:buChar char="•"/>
              <a:defRPr sz="4000">
                <a:solidFill>
                  <a:srgbClr val="FFFFFF"/>
                </a:solidFill>
              </a:defRPr>
            </a:pPr>
            <a:r>
              <a:t>Sector 5: Felix Unite</a:t>
            </a:r>
          </a:p>
          <a:p>
            <a:pPr marL="571500" indent="-571500">
              <a:buSzPct val="100000"/>
              <a:buFont typeface="Arial"/>
              <a:buChar char="•"/>
              <a:defRPr sz="4000">
                <a:solidFill>
                  <a:srgbClr val="FFFFFF"/>
                </a:solidFill>
              </a:defRPr>
            </a:pPr>
            <a:r>
              <a:t>Sector 6: Peter Esterhuizen</a:t>
            </a:r>
          </a:p>
          <a:p>
            <a:pPr marL="571500" indent="-571500">
              <a:buSzPct val="100000"/>
              <a:buFont typeface="Arial"/>
              <a:buChar char="•"/>
              <a:defRPr sz="4000">
                <a:solidFill>
                  <a:srgbClr val="FFFFFF"/>
                </a:solidFill>
              </a:defRPr>
            </a:pPr>
            <a:r>
              <a:t>Sector 7: Leigh Wolfaardt</a:t>
            </a:r>
          </a:p>
          <a:p>
            <a:pPr marL="571500" indent="-571500">
              <a:buSzPct val="100000"/>
              <a:buFont typeface="Arial"/>
              <a:buChar char="•"/>
              <a:defRPr sz="4000">
                <a:solidFill>
                  <a:srgbClr val="FFFFFF"/>
                </a:solidFill>
              </a:defRPr>
            </a:pPr>
            <a:r>
              <a:t>Sectors 8 &amp; 9: Ros Nale</a:t>
            </a:r>
          </a:p>
          <a:p>
            <a:pPr marL="571500" indent="-571500">
              <a:buSzPct val="100000"/>
              <a:buFont typeface="Arial"/>
              <a:buChar char="•"/>
              <a:defRPr sz="4000">
                <a:solidFill>
                  <a:srgbClr val="FFFFFF"/>
                </a:solidFill>
              </a:defRPr>
            </a:pPr>
            <a:r>
              <a:t>Sectors 10, 11, &amp; 12: Vacant</a:t>
            </a:r>
          </a:p>
        </p:txBody>
      </p:sp>
      <p:sp>
        <p:nvSpPr>
          <p:cNvPr id="278" name="TextBox 14"/>
          <p:cNvSpPr txBox="1"/>
          <p:nvPr/>
        </p:nvSpPr>
        <p:spPr>
          <a:xfrm>
            <a:off x="609600" y="190500"/>
            <a:ext cx="11201400" cy="94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Stanford Heritage</a:t>
            </a:r>
          </a:p>
        </p:txBody>
      </p:sp>
      <p:sp>
        <p:nvSpPr>
          <p:cNvPr id="279" name="TextBox 9"/>
          <p:cNvSpPr txBox="1"/>
          <p:nvPr/>
        </p:nvSpPr>
        <p:spPr>
          <a:xfrm>
            <a:off x="685800" y="1444129"/>
            <a:ext cx="13563600"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LEIWATER </a:t>
            </a:r>
          </a:p>
        </p:txBody>
      </p:sp>
      <p:pic>
        <p:nvPicPr>
          <p:cNvPr id="280" name="Picture 5" descr="Picture 5"/>
          <p:cNvPicPr>
            <a:picLocks noChangeAspect="1"/>
          </p:cNvPicPr>
          <p:nvPr/>
        </p:nvPicPr>
        <p:blipFill>
          <a:blip r:embed="rId2"/>
          <a:stretch>
            <a:fillRect/>
          </a:stretch>
        </p:blipFill>
        <p:spPr>
          <a:xfrm>
            <a:off x="15316198" y="7406546"/>
            <a:ext cx="2499016" cy="2499016"/>
          </a:xfrm>
          <a:prstGeom prst="rect">
            <a:avLst/>
          </a:prstGeom>
          <a:ln w="12700">
            <a:miter lim="400000"/>
          </a:ln>
        </p:spPr>
      </p:pic>
      <p:pic>
        <p:nvPicPr>
          <p:cNvPr id="281" name="Picture 7" descr="Picture 7"/>
          <p:cNvPicPr>
            <a:picLocks noChangeAspect="1"/>
          </p:cNvPicPr>
          <p:nvPr/>
        </p:nvPicPr>
        <p:blipFill>
          <a:blip r:embed="rId3"/>
          <a:stretch>
            <a:fillRect/>
          </a:stretch>
        </p:blipFill>
        <p:spPr>
          <a:xfrm>
            <a:off x="14622871" y="0"/>
            <a:ext cx="3652839" cy="4870452"/>
          </a:xfrm>
          <a:prstGeom prst="rect">
            <a:avLst/>
          </a:prstGeom>
          <a:ln w="12700">
            <a:miter lim="400000"/>
          </a:ln>
        </p:spPr>
      </p:pic>
      <p:pic>
        <p:nvPicPr>
          <p:cNvPr id="282" name="Picture 9" descr="Picture 9"/>
          <p:cNvPicPr>
            <a:picLocks noChangeAspect="1"/>
          </p:cNvPicPr>
          <p:nvPr/>
        </p:nvPicPr>
        <p:blipFill>
          <a:blip r:embed="rId4"/>
          <a:stretch>
            <a:fillRect/>
          </a:stretch>
        </p:blipFill>
        <p:spPr>
          <a:xfrm>
            <a:off x="10337235" y="4098726"/>
            <a:ext cx="3652839" cy="4870452"/>
          </a:xfrm>
          <a:prstGeom prst="rect">
            <a:avLst/>
          </a:prstGeom>
          <a:ln w="12700">
            <a:miter lim="400000"/>
          </a:ln>
        </p:spPr>
      </p:pic>
      <p:sp>
        <p:nvSpPr>
          <p:cNvPr id="283" name="Freeform 11"/>
          <p:cNvSpPr/>
          <p:nvPr/>
        </p:nvSpPr>
        <p:spPr>
          <a:xfrm>
            <a:off x="14622871" y="5659790"/>
            <a:ext cx="1028701" cy="1028701"/>
          </a:xfrm>
          <a:prstGeom prst="rect">
            <a:avLst/>
          </a:prstGeom>
          <a:solidFill>
            <a:srgbClr val="A8E989">
              <a:alpha val="69804"/>
            </a:srgbClr>
          </a:solidFill>
          <a:ln w="12700">
            <a:miter lim="400000"/>
          </a:ln>
        </p:spPr>
        <p:txBody>
          <a:bodyPr lIns="45719" rIns="45719"/>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6"/>
          <p:cNvSpPr/>
          <p:nvPr/>
        </p:nvSpPr>
        <p:spPr>
          <a:xfrm>
            <a:off x="11468100" y="1028700"/>
            <a:ext cx="1028700" cy="1028700"/>
          </a:xfrm>
          <a:prstGeom prst="rect">
            <a:avLst/>
          </a:prstGeom>
          <a:solidFill>
            <a:srgbClr val="5980FF"/>
          </a:solidFill>
          <a:ln w="12700">
            <a:miter lim="400000"/>
          </a:ln>
        </p:spPr>
        <p:txBody>
          <a:bodyPr lIns="45719" rIns="45719"/>
          <a:lstStyle/>
          <a:p>
            <a:endParaRPr/>
          </a:p>
        </p:txBody>
      </p:sp>
      <p:sp>
        <p:nvSpPr>
          <p:cNvPr id="101" name="Freeform 8"/>
          <p:cNvSpPr/>
          <p:nvPr/>
        </p:nvSpPr>
        <p:spPr>
          <a:xfrm>
            <a:off x="11544300" y="8458200"/>
            <a:ext cx="1028700" cy="1028700"/>
          </a:xfrm>
          <a:prstGeom prst="rect">
            <a:avLst/>
          </a:prstGeom>
          <a:solidFill>
            <a:srgbClr val="5980FF"/>
          </a:solidFill>
          <a:ln w="12700">
            <a:miter lim="400000"/>
          </a:ln>
        </p:spPr>
        <p:txBody>
          <a:bodyPr lIns="45719" rIns="45719"/>
          <a:lstStyle/>
          <a:p>
            <a:endParaRPr/>
          </a:p>
        </p:txBody>
      </p:sp>
      <p:sp>
        <p:nvSpPr>
          <p:cNvPr id="102" name="TextBox 14"/>
          <p:cNvSpPr txBox="1"/>
          <p:nvPr/>
        </p:nvSpPr>
        <p:spPr>
          <a:xfrm>
            <a:off x="605642" y="-38100"/>
            <a:ext cx="9909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Stanford Conservation</a:t>
            </a:r>
          </a:p>
        </p:txBody>
      </p:sp>
      <p:sp>
        <p:nvSpPr>
          <p:cNvPr id="103" name="Freeform 17"/>
          <p:cNvSpPr/>
          <p:nvPr/>
        </p:nvSpPr>
        <p:spPr>
          <a:xfrm>
            <a:off x="0" y="3009899"/>
            <a:ext cx="11277601" cy="4038602"/>
          </a:xfrm>
          <a:prstGeom prst="rect">
            <a:avLst/>
          </a:prstGeom>
          <a:solidFill>
            <a:srgbClr val="A8E989"/>
          </a:solidFill>
          <a:ln w="12700">
            <a:miter lim="400000"/>
          </a:ln>
        </p:spPr>
        <p:txBody>
          <a:bodyPr lIns="45719" rIns="45719"/>
          <a:lstStyle/>
          <a:p>
            <a:pPr>
              <a:defRPr>
                <a:solidFill>
                  <a:srgbClr val="A8E989"/>
                </a:solidFill>
              </a:defRPr>
            </a:pPr>
            <a:endParaRPr/>
          </a:p>
        </p:txBody>
      </p:sp>
      <p:sp>
        <p:nvSpPr>
          <p:cNvPr id="104" name="TextBox 16"/>
          <p:cNvSpPr txBox="1"/>
          <p:nvPr/>
        </p:nvSpPr>
        <p:spPr>
          <a:xfrm>
            <a:off x="579119" y="3009900"/>
            <a:ext cx="10347961" cy="3444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600"/>
            </a:pPr>
            <a:r>
              <a:t>In summary, the purpose of Stanford Conservation is to protect and conserve the </a:t>
            </a:r>
            <a:r>
              <a:rPr b="1"/>
              <a:t>environment</a:t>
            </a:r>
            <a:r>
              <a:t> (in all forms), and </a:t>
            </a:r>
            <a:r>
              <a:rPr b="1"/>
              <a:t>heritage </a:t>
            </a:r>
            <a:r>
              <a:t>(architectural &amp; natural resources) in the urban and rural areas of Stanford managed by the Stanford Administration of the Overstrand Municipality.</a:t>
            </a:r>
          </a:p>
        </p:txBody>
      </p:sp>
      <p:sp>
        <p:nvSpPr>
          <p:cNvPr id="105" name="TextBox 9"/>
          <p:cNvSpPr txBox="1"/>
          <p:nvPr/>
        </p:nvSpPr>
        <p:spPr>
          <a:xfrm>
            <a:off x="585356" y="2118131"/>
            <a:ext cx="6577444"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INTRODUCTION</a:t>
            </a:r>
          </a:p>
        </p:txBody>
      </p:sp>
      <p:pic>
        <p:nvPicPr>
          <p:cNvPr id="106" name="Picture 19" descr="Picture 19"/>
          <p:cNvPicPr>
            <a:picLocks noChangeAspect="1"/>
          </p:cNvPicPr>
          <p:nvPr/>
        </p:nvPicPr>
        <p:blipFill>
          <a:blip r:embed="rId2"/>
          <a:srcRect l="35651" r="26521"/>
          <a:stretch>
            <a:fillRect/>
          </a:stretch>
        </p:blipFill>
        <p:spPr>
          <a:xfrm>
            <a:off x="12192000" y="0"/>
            <a:ext cx="6096000" cy="9063725"/>
          </a:xfrm>
          <a:prstGeom prst="rect">
            <a:avLst/>
          </a:prstGeom>
          <a:ln w="12700">
            <a:miter lim="400000"/>
          </a:ln>
        </p:spPr>
      </p:pic>
      <p:pic>
        <p:nvPicPr>
          <p:cNvPr id="107" name="Picture 15" descr="Picture 15"/>
          <p:cNvPicPr>
            <a:picLocks noChangeAspect="1"/>
          </p:cNvPicPr>
          <p:nvPr/>
        </p:nvPicPr>
        <p:blipFill>
          <a:blip r:embed="rId3"/>
          <a:stretch>
            <a:fillRect/>
          </a:stretch>
        </p:blipFill>
        <p:spPr>
          <a:xfrm>
            <a:off x="15316198" y="7406546"/>
            <a:ext cx="2499016" cy="2499016"/>
          </a:xfrm>
          <a:prstGeom prst="rect">
            <a:avLst/>
          </a:prstGeom>
          <a:ln w="12700">
            <a:miter lim="400000"/>
          </a:ln>
        </p:spPr>
      </p:pic>
      <p:pic>
        <p:nvPicPr>
          <p:cNvPr id="108" name="Picture 20" descr="Picture 20"/>
          <p:cNvPicPr>
            <a:picLocks noChangeAspect="1"/>
          </p:cNvPicPr>
          <p:nvPr/>
        </p:nvPicPr>
        <p:blipFill>
          <a:blip r:embed="rId4"/>
          <a:stretch>
            <a:fillRect/>
          </a:stretch>
        </p:blipFill>
        <p:spPr>
          <a:xfrm>
            <a:off x="4359300" y="6521894"/>
            <a:ext cx="5813401" cy="3269806"/>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TextBox 14"/>
          <p:cNvSpPr txBox="1"/>
          <p:nvPr/>
        </p:nvSpPr>
        <p:spPr>
          <a:xfrm>
            <a:off x="762000" y="980023"/>
            <a:ext cx="11201400" cy="94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SHC Looking Forward…</a:t>
            </a:r>
          </a:p>
        </p:txBody>
      </p:sp>
      <p:sp>
        <p:nvSpPr>
          <p:cNvPr id="286" name="Freeform 17"/>
          <p:cNvSpPr/>
          <p:nvPr/>
        </p:nvSpPr>
        <p:spPr>
          <a:xfrm>
            <a:off x="83573" y="3294877"/>
            <a:ext cx="10744201" cy="2401456"/>
          </a:xfrm>
          <a:prstGeom prst="rect">
            <a:avLst/>
          </a:prstGeom>
          <a:solidFill>
            <a:srgbClr val="5980FF"/>
          </a:solidFill>
          <a:ln w="12700">
            <a:miter lim="400000"/>
          </a:ln>
        </p:spPr>
        <p:txBody>
          <a:bodyPr lIns="45719" rIns="45719"/>
          <a:lstStyle/>
          <a:p>
            <a:endParaRPr/>
          </a:p>
        </p:txBody>
      </p:sp>
      <p:sp>
        <p:nvSpPr>
          <p:cNvPr id="287" name="Freeform 11"/>
          <p:cNvSpPr/>
          <p:nvPr/>
        </p:nvSpPr>
        <p:spPr>
          <a:xfrm>
            <a:off x="10934700" y="1123782"/>
            <a:ext cx="1028700" cy="1028701"/>
          </a:xfrm>
          <a:prstGeom prst="rect">
            <a:avLst/>
          </a:prstGeom>
          <a:solidFill>
            <a:srgbClr val="A8E989">
              <a:alpha val="69804"/>
            </a:srgbClr>
          </a:solidFill>
          <a:ln w="12700">
            <a:miter lim="400000"/>
          </a:ln>
        </p:spPr>
        <p:txBody>
          <a:bodyPr lIns="45719" rIns="45719"/>
          <a:lstStyle/>
          <a:p>
            <a:endParaRPr/>
          </a:p>
        </p:txBody>
      </p:sp>
      <p:sp>
        <p:nvSpPr>
          <p:cNvPr id="288" name="Freeform 13"/>
          <p:cNvSpPr/>
          <p:nvPr/>
        </p:nvSpPr>
        <p:spPr>
          <a:xfrm>
            <a:off x="12192000" y="8217104"/>
            <a:ext cx="1028700" cy="1028701"/>
          </a:xfrm>
          <a:prstGeom prst="rect">
            <a:avLst/>
          </a:prstGeom>
          <a:solidFill>
            <a:srgbClr val="A8E989">
              <a:alpha val="69804"/>
            </a:srgbClr>
          </a:solidFill>
          <a:ln w="12700">
            <a:miter lim="400000"/>
          </a:ln>
        </p:spPr>
        <p:txBody>
          <a:bodyPr lIns="45719" rIns="45719"/>
          <a:lstStyle/>
          <a:p>
            <a:endParaRPr/>
          </a:p>
        </p:txBody>
      </p:sp>
      <p:sp>
        <p:nvSpPr>
          <p:cNvPr id="289" name="The SHC as of this month is now lead by James Aling…"/>
          <p:cNvSpPr txBox="1"/>
          <p:nvPr/>
        </p:nvSpPr>
        <p:spPr>
          <a:xfrm>
            <a:off x="655319" y="3467100"/>
            <a:ext cx="9936255" cy="2136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800"/>
              </a:spcBef>
              <a:buSzPct val="100000"/>
              <a:buFont typeface="Arial"/>
              <a:buChar char="•"/>
              <a:defRPr sz="3600">
                <a:solidFill>
                  <a:srgbClr val="FFFFFF"/>
                </a:solidFill>
              </a:defRPr>
            </a:lvl1pPr>
          </a:lstStyle>
          <a:p>
            <a:r>
              <a:t>As from May, the Stanford Heritage Committee will be led by James Aling.</a:t>
            </a:r>
            <a:endParaRPr sz="5000"/>
          </a:p>
        </p:txBody>
      </p:sp>
      <p:pic>
        <p:nvPicPr>
          <p:cNvPr id="290" name="Picture 5" descr="Picture 5"/>
          <p:cNvPicPr>
            <a:picLocks noChangeAspect="1"/>
          </p:cNvPicPr>
          <p:nvPr/>
        </p:nvPicPr>
        <p:blipFill>
          <a:blip r:embed="rId2"/>
          <a:stretch>
            <a:fillRect/>
          </a:stretch>
        </p:blipFill>
        <p:spPr>
          <a:xfrm>
            <a:off x="2101509" y="5859953"/>
            <a:ext cx="7512001" cy="4225201"/>
          </a:xfrm>
          <a:prstGeom prst="rect">
            <a:avLst/>
          </a:prstGeom>
          <a:ln w="12700">
            <a:miter lim="400000"/>
          </a:ln>
        </p:spPr>
      </p:pic>
      <p:pic>
        <p:nvPicPr>
          <p:cNvPr id="291" name="Picture 8" descr="Picture 8"/>
          <p:cNvPicPr>
            <a:picLocks noChangeAspect="1"/>
          </p:cNvPicPr>
          <p:nvPr/>
        </p:nvPicPr>
        <p:blipFill>
          <a:blip r:embed="rId3"/>
          <a:srcRect l="22935" r="28894"/>
          <a:stretch>
            <a:fillRect/>
          </a:stretch>
        </p:blipFill>
        <p:spPr>
          <a:xfrm>
            <a:off x="10934700" y="0"/>
            <a:ext cx="7353301" cy="8586051"/>
          </a:xfrm>
          <a:prstGeom prst="rect">
            <a:avLst/>
          </a:prstGeom>
          <a:ln w="12700">
            <a:miter lim="400000"/>
          </a:ln>
        </p:spPr>
      </p:pic>
      <p:pic>
        <p:nvPicPr>
          <p:cNvPr id="292" name="Picture 21" descr="Picture 21"/>
          <p:cNvPicPr>
            <a:picLocks noChangeAspect="1"/>
          </p:cNvPicPr>
          <p:nvPr/>
        </p:nvPicPr>
        <p:blipFill>
          <a:blip r:embed="rId4"/>
          <a:stretch>
            <a:fillRect/>
          </a:stretch>
        </p:blipFill>
        <p:spPr>
          <a:xfrm>
            <a:off x="15316198" y="7406546"/>
            <a:ext cx="2499016" cy="2499016"/>
          </a:xfrm>
          <a:prstGeom prst="rect">
            <a:avLst/>
          </a:prstGeom>
          <a:ln w="12700">
            <a:miter lim="400000"/>
          </a:ln>
        </p:spPr>
      </p:pic>
      <p:sp>
        <p:nvSpPr>
          <p:cNvPr id="293" name="Freeform 13"/>
          <p:cNvSpPr/>
          <p:nvPr/>
        </p:nvSpPr>
        <p:spPr>
          <a:xfrm>
            <a:off x="9906000" y="1684533"/>
            <a:ext cx="1028700" cy="1028701"/>
          </a:xfrm>
          <a:prstGeom prst="rect">
            <a:avLst/>
          </a:prstGeom>
          <a:solidFill>
            <a:srgbClr val="A8E989">
              <a:alpha val="69804"/>
            </a:srgbClr>
          </a:solidFill>
          <a:ln w="12700">
            <a:miter lim="400000"/>
          </a:ln>
        </p:spPr>
        <p:txBody>
          <a:bodyPr lIns="45719" rIns="45719"/>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icture 4" descr="Picture 4"/>
          <p:cNvPicPr>
            <a:picLocks noChangeAspect="1"/>
          </p:cNvPicPr>
          <p:nvPr/>
        </p:nvPicPr>
        <p:blipFill>
          <a:blip r:embed="rId2"/>
          <a:stretch>
            <a:fillRect/>
          </a:stretch>
        </p:blipFill>
        <p:spPr>
          <a:xfrm>
            <a:off x="-19297" y="-11199"/>
            <a:ext cx="18288001" cy="10287688"/>
          </a:xfrm>
          <a:prstGeom prst="rect">
            <a:avLst/>
          </a:prstGeom>
          <a:ln w="12700">
            <a:miter lim="400000"/>
          </a:ln>
        </p:spPr>
      </p:pic>
      <p:sp>
        <p:nvSpPr>
          <p:cNvPr id="296" name="Freeform 4"/>
          <p:cNvSpPr/>
          <p:nvPr/>
        </p:nvSpPr>
        <p:spPr>
          <a:xfrm>
            <a:off x="-17023" y="5524500"/>
            <a:ext cx="18288001" cy="3124201"/>
          </a:xfrm>
          <a:prstGeom prst="rect">
            <a:avLst/>
          </a:prstGeom>
          <a:solidFill>
            <a:srgbClr val="5980FF">
              <a:alpha val="89804"/>
            </a:srgbClr>
          </a:solidFill>
          <a:ln w="12700">
            <a:miter lim="400000"/>
          </a:ln>
        </p:spPr>
        <p:txBody>
          <a:bodyPr lIns="45719" rIns="45719"/>
          <a:lstStyle/>
          <a:p>
            <a:endParaRPr/>
          </a:p>
        </p:txBody>
      </p:sp>
      <p:sp>
        <p:nvSpPr>
          <p:cNvPr id="297"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Heritage Committee Report</a:t>
            </a:r>
          </a:p>
        </p:txBody>
      </p:sp>
      <p:sp>
        <p:nvSpPr>
          <p:cNvPr id="298" name="TextBox 9"/>
          <p:cNvSpPr txBox="1"/>
          <p:nvPr/>
        </p:nvSpPr>
        <p:spPr>
          <a:xfrm>
            <a:off x="1027600" y="7878078"/>
            <a:ext cx="13206845"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James Aling – New Chairperson </a:t>
            </a:r>
          </a:p>
        </p:txBody>
      </p:sp>
      <p:pic>
        <p:nvPicPr>
          <p:cNvPr id="299"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Freeform 13"/>
          <p:cNvSpPr/>
          <p:nvPr/>
        </p:nvSpPr>
        <p:spPr>
          <a:xfrm>
            <a:off x="13296900" y="7467600"/>
            <a:ext cx="1028700" cy="1028700"/>
          </a:xfrm>
          <a:prstGeom prst="rect">
            <a:avLst/>
          </a:prstGeom>
          <a:solidFill>
            <a:srgbClr val="5980FF"/>
          </a:solidFill>
          <a:ln w="12700">
            <a:miter lim="400000"/>
          </a:ln>
        </p:spPr>
        <p:txBody>
          <a:bodyPr lIns="45719" rIns="45719"/>
          <a:lstStyle/>
          <a:p>
            <a:endParaRPr/>
          </a:p>
        </p:txBody>
      </p:sp>
      <p:sp>
        <p:nvSpPr>
          <p:cNvPr id="302" name="Freeform 8"/>
          <p:cNvSpPr/>
          <p:nvPr/>
        </p:nvSpPr>
        <p:spPr>
          <a:xfrm>
            <a:off x="12763500" y="876300"/>
            <a:ext cx="1028700" cy="1028700"/>
          </a:xfrm>
          <a:prstGeom prst="rect">
            <a:avLst/>
          </a:prstGeom>
          <a:solidFill>
            <a:srgbClr val="5980FF"/>
          </a:solidFill>
          <a:ln w="12700">
            <a:miter lim="400000"/>
          </a:ln>
        </p:spPr>
        <p:txBody>
          <a:bodyPr lIns="45719" rIns="45719"/>
          <a:lstStyle/>
          <a:p>
            <a:endParaRPr/>
          </a:p>
        </p:txBody>
      </p:sp>
      <p:sp>
        <p:nvSpPr>
          <p:cNvPr id="303" name="Freeform 17"/>
          <p:cNvSpPr/>
          <p:nvPr/>
        </p:nvSpPr>
        <p:spPr>
          <a:xfrm>
            <a:off x="-1" y="3008127"/>
            <a:ext cx="13526731" cy="6897435"/>
          </a:xfrm>
          <a:prstGeom prst="rect">
            <a:avLst/>
          </a:prstGeom>
          <a:solidFill>
            <a:srgbClr val="A8E989"/>
          </a:solidFill>
          <a:ln w="12700">
            <a:miter lim="400000"/>
          </a:ln>
        </p:spPr>
        <p:txBody>
          <a:bodyPr lIns="45719" rIns="45719"/>
          <a:lstStyle/>
          <a:p>
            <a:endParaRPr/>
          </a:p>
        </p:txBody>
      </p:sp>
      <p:pic>
        <p:nvPicPr>
          <p:cNvPr id="304" name="Picture 21" descr="Picture 21"/>
          <p:cNvPicPr>
            <a:picLocks noChangeAspect="1"/>
          </p:cNvPicPr>
          <p:nvPr/>
        </p:nvPicPr>
        <p:blipFill>
          <a:blip r:embed="rId2"/>
          <a:stretch>
            <a:fillRect/>
          </a:stretch>
        </p:blipFill>
        <p:spPr>
          <a:xfrm>
            <a:off x="15316198" y="7406546"/>
            <a:ext cx="2499016" cy="2499016"/>
          </a:xfrm>
          <a:prstGeom prst="rect">
            <a:avLst/>
          </a:prstGeom>
          <a:ln w="12700">
            <a:miter lim="400000"/>
          </a:ln>
        </p:spPr>
      </p:pic>
      <p:sp>
        <p:nvSpPr>
          <p:cNvPr id="305" name="TextBox 14"/>
          <p:cNvSpPr txBox="1"/>
          <p:nvPr/>
        </p:nvSpPr>
        <p:spPr>
          <a:xfrm>
            <a:off x="605642" y="-38100"/>
            <a:ext cx="10058401"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Stanford Heritage</a:t>
            </a:r>
          </a:p>
        </p:txBody>
      </p:sp>
      <p:sp>
        <p:nvSpPr>
          <p:cNvPr id="306" name="TextBox 2"/>
          <p:cNvSpPr txBox="1"/>
          <p:nvPr/>
        </p:nvSpPr>
        <p:spPr>
          <a:xfrm>
            <a:off x="585355" y="2118131"/>
            <a:ext cx="98540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FOCUS FOR THE YEAR AHEAD</a:t>
            </a:r>
          </a:p>
        </p:txBody>
      </p:sp>
      <p:sp>
        <p:nvSpPr>
          <p:cNvPr id="307" name="TextBox 4"/>
          <p:cNvSpPr txBox="1"/>
          <p:nvPr/>
        </p:nvSpPr>
        <p:spPr>
          <a:xfrm>
            <a:off x="502919" y="3009900"/>
            <a:ext cx="12194470" cy="693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4000"/>
            </a:pPr>
            <a:r>
              <a:t>Revisit the committee modus operandi and tighten it up into a Committee Charter addressing the Committee mandate, core purpose and functions, plan review process and heritage evaluation criteria.</a:t>
            </a:r>
          </a:p>
          <a:p>
            <a:pPr marL="571500" indent="-571500">
              <a:buSzPct val="100000"/>
              <a:buFont typeface="Arial"/>
              <a:buChar char="•"/>
              <a:defRPr sz="4000"/>
            </a:pPr>
            <a:r>
              <a:t>Improving the efficiency of service to applicants and the image of the committee in terms of confirming and meeting expectations on delivery and interaction with applicants.</a:t>
            </a:r>
          </a:p>
          <a:p>
            <a:pPr marL="571500" indent="-571500">
              <a:buSzPct val="100000"/>
              <a:buFont typeface="Arial"/>
              <a:buChar char="•"/>
              <a:defRPr sz="4000"/>
            </a:pPr>
            <a:r>
              <a:t>Improving our relationships with Overstrand Heritage and Aesthetics Committee (OHAC), Heritage Western Cape (HWC) and the Overstrand Municipality.</a:t>
            </a:r>
          </a:p>
        </p:txBody>
      </p:sp>
      <p:pic>
        <p:nvPicPr>
          <p:cNvPr id="308" name="Picture 10" descr="Picture 10"/>
          <p:cNvPicPr>
            <a:picLocks noChangeAspect="1"/>
          </p:cNvPicPr>
          <p:nvPr/>
        </p:nvPicPr>
        <p:blipFill>
          <a:blip r:embed="rId3"/>
          <a:srcRect l="46957"/>
          <a:stretch>
            <a:fillRect/>
          </a:stretch>
        </p:blipFill>
        <p:spPr>
          <a:xfrm>
            <a:off x="13690274" y="5532"/>
            <a:ext cx="4629810" cy="490936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5" descr="Picture 5"/>
          <p:cNvPicPr>
            <a:picLocks noChangeAspect="1"/>
          </p:cNvPicPr>
          <p:nvPr/>
        </p:nvPicPr>
        <p:blipFill>
          <a:blip r:embed="rId2"/>
          <a:srcRect t="12223" b="11384"/>
          <a:stretch>
            <a:fillRect/>
          </a:stretch>
        </p:blipFill>
        <p:spPr>
          <a:xfrm>
            <a:off x="0" y="0"/>
            <a:ext cx="18270978" cy="10325101"/>
          </a:xfrm>
          <a:prstGeom prst="rect">
            <a:avLst/>
          </a:prstGeom>
          <a:ln w="12700">
            <a:miter lim="400000"/>
          </a:ln>
        </p:spPr>
      </p:pic>
      <p:sp>
        <p:nvSpPr>
          <p:cNvPr id="311" name="Freeform 4"/>
          <p:cNvSpPr/>
          <p:nvPr/>
        </p:nvSpPr>
        <p:spPr>
          <a:xfrm>
            <a:off x="-17023" y="5524500"/>
            <a:ext cx="18288001" cy="3124201"/>
          </a:xfrm>
          <a:prstGeom prst="rect">
            <a:avLst/>
          </a:prstGeom>
          <a:solidFill>
            <a:srgbClr val="5980FF">
              <a:alpha val="89804"/>
            </a:srgbClr>
          </a:solidFill>
          <a:ln w="12700">
            <a:miter lim="400000"/>
          </a:ln>
        </p:spPr>
        <p:txBody>
          <a:bodyPr lIns="45719" rIns="45719"/>
          <a:lstStyle/>
          <a:p>
            <a:endParaRPr/>
          </a:p>
        </p:txBody>
      </p:sp>
      <p:pic>
        <p:nvPicPr>
          <p:cNvPr id="312"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
        <p:nvSpPr>
          <p:cNvPr id="313"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St Thomas Church Project</a:t>
            </a:r>
          </a:p>
        </p:txBody>
      </p:sp>
      <p:sp>
        <p:nvSpPr>
          <p:cNvPr id="314" name="TextBox 9"/>
          <p:cNvSpPr txBox="1"/>
          <p:nvPr/>
        </p:nvSpPr>
        <p:spPr>
          <a:xfrm>
            <a:off x="1027600" y="7878078"/>
            <a:ext cx="13206845"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Keith Brown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Freeform 13"/>
          <p:cNvSpPr/>
          <p:nvPr/>
        </p:nvSpPr>
        <p:spPr>
          <a:xfrm>
            <a:off x="16497300" y="3805084"/>
            <a:ext cx="1028700" cy="1028701"/>
          </a:xfrm>
          <a:prstGeom prst="rect">
            <a:avLst/>
          </a:prstGeom>
          <a:solidFill>
            <a:srgbClr val="A8E989">
              <a:alpha val="69804"/>
            </a:srgbClr>
          </a:solidFill>
          <a:ln w="12700">
            <a:miter lim="400000"/>
          </a:ln>
        </p:spPr>
        <p:txBody>
          <a:bodyPr lIns="45719" rIns="45719"/>
          <a:lstStyle/>
          <a:p>
            <a:endParaRPr/>
          </a:p>
        </p:txBody>
      </p:sp>
      <p:sp>
        <p:nvSpPr>
          <p:cNvPr id="317" name="Freeform 17"/>
          <p:cNvSpPr/>
          <p:nvPr/>
        </p:nvSpPr>
        <p:spPr>
          <a:xfrm>
            <a:off x="36870" y="3008127"/>
            <a:ext cx="11353801" cy="6897435"/>
          </a:xfrm>
          <a:prstGeom prst="rect">
            <a:avLst/>
          </a:prstGeom>
          <a:solidFill>
            <a:srgbClr val="5980FF"/>
          </a:solidFill>
          <a:ln w="12700">
            <a:miter lim="400000"/>
          </a:ln>
        </p:spPr>
        <p:txBody>
          <a:bodyPr lIns="45719" rIns="45719"/>
          <a:lstStyle/>
          <a:p>
            <a:endParaRPr/>
          </a:p>
        </p:txBody>
      </p:sp>
      <p:pic>
        <p:nvPicPr>
          <p:cNvPr id="318" name="Picture 21" descr="Picture 21"/>
          <p:cNvPicPr>
            <a:picLocks noChangeAspect="1"/>
          </p:cNvPicPr>
          <p:nvPr/>
        </p:nvPicPr>
        <p:blipFill>
          <a:blip r:embed="rId2"/>
          <a:stretch>
            <a:fillRect/>
          </a:stretch>
        </p:blipFill>
        <p:spPr>
          <a:xfrm>
            <a:off x="15316198" y="7406546"/>
            <a:ext cx="2499016" cy="2499016"/>
          </a:xfrm>
          <a:prstGeom prst="rect">
            <a:avLst/>
          </a:prstGeom>
          <a:ln w="12700">
            <a:miter lim="400000"/>
          </a:ln>
        </p:spPr>
      </p:pic>
      <p:sp>
        <p:nvSpPr>
          <p:cNvPr id="319" name="TextBox 14"/>
          <p:cNvSpPr txBox="1"/>
          <p:nvPr/>
        </p:nvSpPr>
        <p:spPr>
          <a:xfrm>
            <a:off x="605642" y="-38100"/>
            <a:ext cx="10058401"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Church Project</a:t>
            </a:r>
          </a:p>
        </p:txBody>
      </p:sp>
      <p:sp>
        <p:nvSpPr>
          <p:cNvPr id="320" name="TextBox 2"/>
          <p:cNvSpPr txBox="1"/>
          <p:nvPr/>
        </p:nvSpPr>
        <p:spPr>
          <a:xfrm>
            <a:off x="585355" y="2118131"/>
            <a:ext cx="8406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A BRIEF BACKGROUND</a:t>
            </a:r>
          </a:p>
        </p:txBody>
      </p:sp>
      <p:sp>
        <p:nvSpPr>
          <p:cNvPr id="321" name="TextBox 4"/>
          <p:cNvSpPr txBox="1"/>
          <p:nvPr/>
        </p:nvSpPr>
        <p:spPr>
          <a:xfrm>
            <a:off x="502919" y="3009900"/>
            <a:ext cx="10424161" cy="6142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07000"/>
              </a:lnSpc>
              <a:spcBef>
                <a:spcPts val="800"/>
              </a:spcBef>
              <a:buSzPct val="100000"/>
              <a:buFont typeface="Arial"/>
              <a:buChar char="•"/>
              <a:defRPr sz="4000">
                <a:solidFill>
                  <a:srgbClr val="FFFFFF"/>
                </a:solidFill>
              </a:defRPr>
            </a:pPr>
            <a:r>
              <a:t>The St Thomas Anglican Church was built starting in 1863 and is the only Grade II building (of Provincial significance) in Stanford. </a:t>
            </a:r>
          </a:p>
          <a:p>
            <a:pPr marL="571500" indent="-571500">
              <a:lnSpc>
                <a:spcPct val="107000"/>
              </a:lnSpc>
              <a:spcBef>
                <a:spcPts val="800"/>
              </a:spcBef>
              <a:buSzPct val="100000"/>
              <a:buFont typeface="Arial"/>
              <a:buChar char="•"/>
              <a:defRPr sz="4000">
                <a:solidFill>
                  <a:srgbClr val="FFFFFF"/>
                </a:solidFill>
              </a:defRPr>
            </a:pPr>
            <a:r>
              <a:t>Originally the church building housed the first school, which was divided by a curtain strung across the church nave. It has been in continuous service for worship: during the Group Areas era the congregation refused to be stopped from worshipping there.</a:t>
            </a:r>
          </a:p>
        </p:txBody>
      </p:sp>
      <p:pic>
        <p:nvPicPr>
          <p:cNvPr id="322" name="Picture 6" descr="Picture 6"/>
          <p:cNvPicPr>
            <a:picLocks noChangeAspect="1"/>
          </p:cNvPicPr>
          <p:nvPr/>
        </p:nvPicPr>
        <p:blipFill>
          <a:blip r:embed="rId3"/>
          <a:srcRect t="21478" b="25308"/>
          <a:stretch>
            <a:fillRect/>
          </a:stretch>
        </p:blipFill>
        <p:spPr>
          <a:xfrm>
            <a:off x="9987387" y="866334"/>
            <a:ext cx="8300613" cy="3312762"/>
          </a:xfrm>
          <a:prstGeom prst="rect">
            <a:avLst/>
          </a:prstGeom>
          <a:ln w="12700">
            <a:miter lim="400000"/>
          </a:ln>
        </p:spPr>
      </p:pic>
      <p:pic>
        <p:nvPicPr>
          <p:cNvPr id="323" name="Picture 10" descr="Picture 10"/>
          <p:cNvPicPr>
            <a:picLocks noChangeAspect="1"/>
          </p:cNvPicPr>
          <p:nvPr/>
        </p:nvPicPr>
        <p:blipFill>
          <a:blip r:embed="rId4"/>
          <a:srcRect l="54443" b="20668"/>
          <a:stretch>
            <a:fillRect/>
          </a:stretch>
        </p:blipFill>
        <p:spPr>
          <a:xfrm>
            <a:off x="11788040" y="4686513"/>
            <a:ext cx="3367656" cy="4398421"/>
          </a:xfrm>
          <a:prstGeom prst="rect">
            <a:avLst/>
          </a:prstGeom>
          <a:ln w="12700">
            <a:miter lim="400000"/>
          </a:ln>
        </p:spPr>
      </p:pic>
      <p:sp>
        <p:nvSpPr>
          <p:cNvPr id="324" name="Freeform 13"/>
          <p:cNvSpPr/>
          <p:nvPr/>
        </p:nvSpPr>
        <p:spPr>
          <a:xfrm>
            <a:off x="14721597" y="6048028"/>
            <a:ext cx="1028701" cy="1028701"/>
          </a:xfrm>
          <a:prstGeom prst="rect">
            <a:avLst/>
          </a:prstGeom>
          <a:solidFill>
            <a:srgbClr val="A8E989">
              <a:alpha val="69804"/>
            </a:srgbClr>
          </a:solidFill>
          <a:ln w="12700">
            <a:miter lim="400000"/>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Freeform 8"/>
          <p:cNvSpPr/>
          <p:nvPr/>
        </p:nvSpPr>
        <p:spPr>
          <a:xfrm>
            <a:off x="12228758" y="1603781"/>
            <a:ext cx="1028701" cy="1028701"/>
          </a:xfrm>
          <a:prstGeom prst="rect">
            <a:avLst/>
          </a:prstGeom>
          <a:solidFill>
            <a:srgbClr val="5980FF"/>
          </a:solidFill>
          <a:ln w="12700">
            <a:miter lim="400000"/>
          </a:ln>
        </p:spPr>
        <p:txBody>
          <a:bodyPr lIns="45719" rIns="45719"/>
          <a:lstStyle/>
          <a:p>
            <a:endParaRPr/>
          </a:p>
        </p:txBody>
      </p:sp>
      <p:sp>
        <p:nvSpPr>
          <p:cNvPr id="327" name="Freeform 17"/>
          <p:cNvSpPr/>
          <p:nvPr/>
        </p:nvSpPr>
        <p:spPr>
          <a:xfrm>
            <a:off x="36870" y="3008127"/>
            <a:ext cx="11353801" cy="6897435"/>
          </a:xfrm>
          <a:prstGeom prst="rect">
            <a:avLst/>
          </a:prstGeom>
          <a:solidFill>
            <a:srgbClr val="A8E989"/>
          </a:solidFill>
          <a:ln w="12700">
            <a:miter lim="400000"/>
          </a:ln>
        </p:spPr>
        <p:txBody>
          <a:bodyPr lIns="45719" rIns="45719"/>
          <a:lstStyle/>
          <a:p>
            <a:endParaRPr/>
          </a:p>
        </p:txBody>
      </p:sp>
      <p:pic>
        <p:nvPicPr>
          <p:cNvPr id="328" name="Picture 21" descr="Picture 21"/>
          <p:cNvPicPr>
            <a:picLocks noChangeAspect="1"/>
          </p:cNvPicPr>
          <p:nvPr/>
        </p:nvPicPr>
        <p:blipFill>
          <a:blip r:embed="rId2"/>
          <a:stretch>
            <a:fillRect/>
          </a:stretch>
        </p:blipFill>
        <p:spPr>
          <a:xfrm>
            <a:off x="15316198" y="7406546"/>
            <a:ext cx="2499016" cy="2499016"/>
          </a:xfrm>
          <a:prstGeom prst="rect">
            <a:avLst/>
          </a:prstGeom>
          <a:ln w="12700">
            <a:miter lim="400000"/>
          </a:ln>
        </p:spPr>
      </p:pic>
      <p:sp>
        <p:nvSpPr>
          <p:cNvPr id="329" name="Freeform 13"/>
          <p:cNvSpPr/>
          <p:nvPr/>
        </p:nvSpPr>
        <p:spPr>
          <a:xfrm>
            <a:off x="12398510" y="7697854"/>
            <a:ext cx="1028701" cy="1028701"/>
          </a:xfrm>
          <a:prstGeom prst="rect">
            <a:avLst/>
          </a:prstGeom>
          <a:solidFill>
            <a:srgbClr val="5980FF"/>
          </a:solidFill>
          <a:ln w="12700">
            <a:miter lim="400000"/>
          </a:ln>
        </p:spPr>
        <p:txBody>
          <a:bodyPr lIns="45719" rIns="45719"/>
          <a:lstStyle/>
          <a:p>
            <a:endParaRPr/>
          </a:p>
        </p:txBody>
      </p:sp>
      <p:sp>
        <p:nvSpPr>
          <p:cNvPr id="330" name="TextBox 14"/>
          <p:cNvSpPr txBox="1"/>
          <p:nvPr/>
        </p:nvSpPr>
        <p:spPr>
          <a:xfrm>
            <a:off x="605642" y="-38100"/>
            <a:ext cx="10058401"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Church Project</a:t>
            </a:r>
          </a:p>
        </p:txBody>
      </p:sp>
      <p:sp>
        <p:nvSpPr>
          <p:cNvPr id="331" name="TextBox 2"/>
          <p:cNvSpPr txBox="1"/>
          <p:nvPr/>
        </p:nvSpPr>
        <p:spPr>
          <a:xfrm>
            <a:off x="585355" y="2118131"/>
            <a:ext cx="8406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RAISING FUNDS</a:t>
            </a:r>
          </a:p>
        </p:txBody>
      </p:sp>
      <p:sp>
        <p:nvSpPr>
          <p:cNvPr id="332" name="TextBox 4"/>
          <p:cNvSpPr txBox="1"/>
          <p:nvPr/>
        </p:nvSpPr>
        <p:spPr>
          <a:xfrm>
            <a:off x="502920" y="3009900"/>
            <a:ext cx="10842031" cy="683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07000"/>
              </a:lnSpc>
              <a:spcBef>
                <a:spcPts val="800"/>
              </a:spcBef>
              <a:buSzPct val="100000"/>
              <a:buFont typeface="Arial"/>
              <a:buChar char="•"/>
              <a:defRPr sz="3600"/>
            </a:pPr>
            <a:r>
              <a:t>Following an intensive fundraising drive early last year, which yielded R400 000, by April re-thatching of the hall and church was nearly complete. </a:t>
            </a:r>
          </a:p>
          <a:p>
            <a:pPr marL="571500" indent="-571500">
              <a:lnSpc>
                <a:spcPct val="107000"/>
              </a:lnSpc>
              <a:spcBef>
                <a:spcPts val="800"/>
              </a:spcBef>
              <a:buSzPct val="100000"/>
              <a:buFont typeface="Arial"/>
              <a:buChar char="•"/>
              <a:defRPr sz="3600"/>
            </a:pPr>
            <a:r>
              <a:t>Attention turned to the renovation of the hall (Oulapskool): the design of the kitchenette area was finalized, and the work was completed. </a:t>
            </a:r>
          </a:p>
          <a:p>
            <a:pPr marL="571500" indent="-571500">
              <a:lnSpc>
                <a:spcPct val="107000"/>
              </a:lnSpc>
              <a:spcBef>
                <a:spcPts val="800"/>
              </a:spcBef>
              <a:buSzPct val="100000"/>
              <a:buFont typeface="Arial"/>
              <a:buChar char="•"/>
              <a:defRPr sz="3600"/>
            </a:pPr>
            <a:r>
              <a:t>As an extra, the electrical system had to be replaced, at a cost of R45,000 because it was found to be unsafe. Approval of plans by the False Bay Diocese took longer than expected. However, the results of this work are here for all to see.</a:t>
            </a:r>
          </a:p>
        </p:txBody>
      </p:sp>
      <p:pic>
        <p:nvPicPr>
          <p:cNvPr id="333" name="Picture 5" descr="Picture 5"/>
          <p:cNvPicPr>
            <a:picLocks noChangeAspect="1"/>
          </p:cNvPicPr>
          <p:nvPr/>
        </p:nvPicPr>
        <p:blipFill>
          <a:blip r:embed="rId3"/>
          <a:stretch>
            <a:fillRect/>
          </a:stretch>
        </p:blipFill>
        <p:spPr>
          <a:xfrm>
            <a:off x="12743108" y="-39330"/>
            <a:ext cx="5508021" cy="7344028"/>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Freeform 13"/>
          <p:cNvSpPr/>
          <p:nvPr/>
        </p:nvSpPr>
        <p:spPr>
          <a:xfrm>
            <a:off x="11390670" y="1050300"/>
            <a:ext cx="1028701" cy="1028701"/>
          </a:xfrm>
          <a:prstGeom prst="rect">
            <a:avLst/>
          </a:prstGeom>
          <a:solidFill>
            <a:srgbClr val="A8E989">
              <a:alpha val="69804"/>
            </a:srgbClr>
          </a:solidFill>
          <a:ln w="12700">
            <a:miter lim="400000"/>
          </a:ln>
        </p:spPr>
        <p:txBody>
          <a:bodyPr lIns="45719" rIns="45719"/>
          <a:lstStyle/>
          <a:p>
            <a:endParaRPr/>
          </a:p>
        </p:txBody>
      </p:sp>
      <p:sp>
        <p:nvSpPr>
          <p:cNvPr id="336" name="Freeform 17"/>
          <p:cNvSpPr/>
          <p:nvPr/>
        </p:nvSpPr>
        <p:spPr>
          <a:xfrm>
            <a:off x="36870" y="3008127"/>
            <a:ext cx="11353801" cy="4268974"/>
          </a:xfrm>
          <a:prstGeom prst="rect">
            <a:avLst/>
          </a:prstGeom>
          <a:solidFill>
            <a:srgbClr val="5980FF"/>
          </a:solidFill>
          <a:ln w="12700">
            <a:miter lim="400000"/>
          </a:ln>
        </p:spPr>
        <p:txBody>
          <a:bodyPr lIns="45719" rIns="45719"/>
          <a:lstStyle/>
          <a:p>
            <a:endParaRPr/>
          </a:p>
        </p:txBody>
      </p:sp>
      <p:pic>
        <p:nvPicPr>
          <p:cNvPr id="337" name="Picture 2" descr="Picture 2"/>
          <p:cNvPicPr>
            <a:picLocks noChangeAspect="1"/>
          </p:cNvPicPr>
          <p:nvPr/>
        </p:nvPicPr>
        <p:blipFill>
          <a:blip r:embed="rId2"/>
          <a:stretch>
            <a:fillRect/>
          </a:stretch>
        </p:blipFill>
        <p:spPr>
          <a:xfrm>
            <a:off x="12131999" y="0"/>
            <a:ext cx="6156001" cy="8208000"/>
          </a:xfrm>
          <a:prstGeom prst="rect">
            <a:avLst/>
          </a:prstGeom>
          <a:ln w="12700">
            <a:miter lim="400000"/>
          </a:ln>
        </p:spPr>
      </p:pic>
      <p:pic>
        <p:nvPicPr>
          <p:cNvPr id="338" name="Picture 21" descr="Picture 21"/>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339" name="Freeform 13"/>
          <p:cNvSpPr/>
          <p:nvPr/>
        </p:nvSpPr>
        <p:spPr>
          <a:xfrm>
            <a:off x="9944100" y="8706205"/>
            <a:ext cx="1028700" cy="1028701"/>
          </a:xfrm>
          <a:prstGeom prst="rect">
            <a:avLst/>
          </a:prstGeom>
          <a:solidFill>
            <a:srgbClr val="A8E989">
              <a:alpha val="69804"/>
            </a:srgbClr>
          </a:solidFill>
          <a:ln w="12700">
            <a:miter lim="400000"/>
          </a:ln>
        </p:spPr>
        <p:txBody>
          <a:bodyPr lIns="45719" rIns="45719"/>
          <a:lstStyle/>
          <a:p>
            <a:endParaRPr/>
          </a:p>
        </p:txBody>
      </p:sp>
      <p:sp>
        <p:nvSpPr>
          <p:cNvPr id="340" name="TextBox 14"/>
          <p:cNvSpPr txBox="1"/>
          <p:nvPr/>
        </p:nvSpPr>
        <p:spPr>
          <a:xfrm>
            <a:off x="605642" y="-38100"/>
            <a:ext cx="73953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Project</a:t>
            </a:r>
          </a:p>
        </p:txBody>
      </p:sp>
      <p:sp>
        <p:nvSpPr>
          <p:cNvPr id="341" name="TextBox 2"/>
          <p:cNvSpPr txBox="1"/>
          <p:nvPr/>
        </p:nvSpPr>
        <p:spPr>
          <a:xfrm>
            <a:off x="585355" y="2118131"/>
            <a:ext cx="8406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A GRANT RECEIVED</a:t>
            </a:r>
          </a:p>
        </p:txBody>
      </p:sp>
      <p:sp>
        <p:nvSpPr>
          <p:cNvPr id="342" name="TextBox 4"/>
          <p:cNvSpPr txBox="1"/>
          <p:nvPr/>
        </p:nvSpPr>
        <p:spPr>
          <a:xfrm>
            <a:off x="502919" y="3009900"/>
            <a:ext cx="10424161" cy="4144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07000"/>
              </a:lnSpc>
              <a:spcBef>
                <a:spcPts val="800"/>
              </a:spcBef>
              <a:defRPr sz="4000">
                <a:solidFill>
                  <a:srgbClr val="FFFFFF"/>
                </a:solidFill>
              </a:defRPr>
            </a:pPr>
            <a:r>
              <a:t>The committee succeeded in obtaining a grant from the Owen and Leta Hill Trust to repair the stonework of the church. </a:t>
            </a:r>
          </a:p>
          <a:p>
            <a:pPr>
              <a:lnSpc>
                <a:spcPct val="107000"/>
              </a:lnSpc>
              <a:spcBef>
                <a:spcPts val="800"/>
              </a:spcBef>
              <a:defRPr sz="4000">
                <a:solidFill>
                  <a:srgbClr val="FFFFFF"/>
                </a:solidFill>
              </a:defRPr>
            </a:pPr>
            <a:r>
              <a:t>The first step in the project is finalizing the mortar mix to be used, to match the stonework, and this is currently in progress.</a:t>
            </a:r>
          </a:p>
        </p:txBody>
      </p:sp>
      <p:pic>
        <p:nvPicPr>
          <p:cNvPr id="343" name="Picture 7" descr="Picture 7"/>
          <p:cNvPicPr>
            <a:picLocks noChangeAspect="1"/>
          </p:cNvPicPr>
          <p:nvPr/>
        </p:nvPicPr>
        <p:blipFill>
          <a:blip r:embed="rId4"/>
          <a:srcRect t="22497"/>
          <a:stretch>
            <a:fillRect/>
          </a:stretch>
        </p:blipFill>
        <p:spPr>
          <a:xfrm>
            <a:off x="5833686" y="6459318"/>
            <a:ext cx="3593460" cy="371338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Freeform 8"/>
          <p:cNvSpPr/>
          <p:nvPr/>
        </p:nvSpPr>
        <p:spPr>
          <a:xfrm>
            <a:off x="12573000" y="777527"/>
            <a:ext cx="1028700" cy="1028701"/>
          </a:xfrm>
          <a:prstGeom prst="rect">
            <a:avLst/>
          </a:prstGeom>
          <a:solidFill>
            <a:srgbClr val="5980FF"/>
          </a:solidFill>
          <a:ln w="12700">
            <a:miter lim="400000"/>
          </a:ln>
        </p:spPr>
        <p:txBody>
          <a:bodyPr lIns="45719" rIns="45719"/>
          <a:lstStyle/>
          <a:p>
            <a:endParaRPr/>
          </a:p>
        </p:txBody>
      </p:sp>
      <p:sp>
        <p:nvSpPr>
          <p:cNvPr id="346" name="Freeform 17"/>
          <p:cNvSpPr/>
          <p:nvPr/>
        </p:nvSpPr>
        <p:spPr>
          <a:xfrm>
            <a:off x="36869" y="2628899"/>
            <a:ext cx="14364932" cy="7384714"/>
          </a:xfrm>
          <a:prstGeom prst="rect">
            <a:avLst/>
          </a:prstGeom>
          <a:solidFill>
            <a:srgbClr val="A8E989"/>
          </a:solidFill>
          <a:ln w="12700">
            <a:miter lim="400000"/>
          </a:ln>
        </p:spPr>
        <p:txBody>
          <a:bodyPr lIns="45719" rIns="45719"/>
          <a:lstStyle/>
          <a:p>
            <a:endParaRPr/>
          </a:p>
        </p:txBody>
      </p:sp>
      <p:pic>
        <p:nvPicPr>
          <p:cNvPr id="347" name="Picture 21" descr="Picture 21"/>
          <p:cNvPicPr>
            <a:picLocks noChangeAspect="1"/>
          </p:cNvPicPr>
          <p:nvPr/>
        </p:nvPicPr>
        <p:blipFill>
          <a:blip r:embed="rId2"/>
          <a:stretch>
            <a:fillRect/>
          </a:stretch>
        </p:blipFill>
        <p:spPr>
          <a:xfrm>
            <a:off x="15316198" y="7406546"/>
            <a:ext cx="2499016" cy="2499016"/>
          </a:xfrm>
          <a:prstGeom prst="rect">
            <a:avLst/>
          </a:prstGeom>
          <a:ln w="12700">
            <a:miter lim="400000"/>
          </a:ln>
        </p:spPr>
      </p:pic>
      <p:sp>
        <p:nvSpPr>
          <p:cNvPr id="348" name="TextBox 14"/>
          <p:cNvSpPr txBox="1"/>
          <p:nvPr/>
        </p:nvSpPr>
        <p:spPr>
          <a:xfrm>
            <a:off x="605642" y="-38100"/>
            <a:ext cx="73953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Project</a:t>
            </a:r>
          </a:p>
        </p:txBody>
      </p:sp>
      <p:sp>
        <p:nvSpPr>
          <p:cNvPr id="349" name="TextBox 2"/>
          <p:cNvSpPr txBox="1"/>
          <p:nvPr/>
        </p:nvSpPr>
        <p:spPr>
          <a:xfrm>
            <a:off x="585355" y="2118131"/>
            <a:ext cx="8406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RAISING FUNDS</a:t>
            </a:r>
          </a:p>
        </p:txBody>
      </p:sp>
      <p:sp>
        <p:nvSpPr>
          <p:cNvPr id="350" name="TextBox 4"/>
          <p:cNvSpPr txBox="1"/>
          <p:nvPr/>
        </p:nvSpPr>
        <p:spPr>
          <a:xfrm>
            <a:off x="502919" y="2628899"/>
            <a:ext cx="13548362" cy="743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07000"/>
              </a:lnSpc>
              <a:spcBef>
                <a:spcPts val="800"/>
              </a:spcBef>
              <a:buSzPct val="100000"/>
              <a:buFont typeface="Arial"/>
              <a:buChar char="•"/>
              <a:defRPr sz="3600"/>
            </a:pPr>
            <a:r>
              <a:t>The steering committee, led by Stanford Conservation, comprises Henry Gibson and Hannes Appel, also Minette (Bell) and Mike Munnik, Paul and Loraine Bewsher, and Marie Minnaar, and the committee is very grateful for their willing and professional services. </a:t>
            </a:r>
          </a:p>
          <a:p>
            <a:pPr marL="571500" indent="-571500">
              <a:lnSpc>
                <a:spcPct val="107000"/>
              </a:lnSpc>
              <a:spcBef>
                <a:spcPts val="800"/>
              </a:spcBef>
              <a:buSzPct val="100000"/>
              <a:buFont typeface="Arial"/>
              <a:buChar char="•"/>
              <a:defRPr sz="3600"/>
            </a:pPr>
            <a:r>
              <a:t>The master plan for the precinct was completed and the fundraising prospectus finalized. The plan has been favourably received by, the Diocesan Trust Board. </a:t>
            </a:r>
          </a:p>
          <a:p>
            <a:pPr marL="571500" indent="-571500">
              <a:lnSpc>
                <a:spcPct val="107000"/>
              </a:lnSpc>
              <a:spcBef>
                <a:spcPts val="800"/>
              </a:spcBef>
              <a:buSzPct val="100000"/>
              <a:buFont typeface="Arial"/>
              <a:buChar char="•"/>
              <a:defRPr sz="3600"/>
            </a:pPr>
            <a:r>
              <a:t>In addition, conceptual designs have been done for the wall of remembrance and the ablution block. These have been budgeted at R110 000 and R550 000 respectively. These are the first elements in the total project which is budgeted at R1,5 million in addition to funds already spent. </a:t>
            </a:r>
          </a:p>
        </p:txBody>
      </p:sp>
      <p:pic>
        <p:nvPicPr>
          <p:cNvPr id="351" name="Picture 5" descr="Picture 5"/>
          <p:cNvPicPr>
            <a:picLocks noChangeAspect="1"/>
          </p:cNvPicPr>
          <p:nvPr/>
        </p:nvPicPr>
        <p:blipFill>
          <a:blip r:embed="rId3"/>
          <a:stretch>
            <a:fillRect/>
          </a:stretch>
        </p:blipFill>
        <p:spPr>
          <a:xfrm>
            <a:off x="13285589" y="5378"/>
            <a:ext cx="5002411" cy="3766522"/>
          </a:xfrm>
          <a:prstGeom prst="rect">
            <a:avLst/>
          </a:prstGeom>
          <a:ln w="12700">
            <a:miter lim="400000"/>
          </a:ln>
        </p:spPr>
      </p:pic>
      <p:sp>
        <p:nvSpPr>
          <p:cNvPr id="352" name="Freeform 8"/>
          <p:cNvSpPr/>
          <p:nvPr/>
        </p:nvSpPr>
        <p:spPr>
          <a:xfrm>
            <a:off x="13887450" y="6134100"/>
            <a:ext cx="1028700" cy="1028700"/>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Picture 2" descr="Picture 2"/>
          <p:cNvPicPr>
            <a:picLocks noChangeAspect="1"/>
          </p:cNvPicPr>
          <p:nvPr/>
        </p:nvPicPr>
        <p:blipFill>
          <a:blip r:embed="rId2"/>
          <a:stretch>
            <a:fillRect/>
          </a:stretch>
        </p:blipFill>
        <p:spPr>
          <a:xfrm>
            <a:off x="795866" y="147669"/>
            <a:ext cx="14129684" cy="9991662"/>
          </a:xfrm>
          <a:prstGeom prst="rect">
            <a:avLst/>
          </a:prstGeom>
          <a:ln w="12700">
            <a:miter lim="400000"/>
          </a:ln>
        </p:spPr>
      </p:pic>
      <p:pic>
        <p:nvPicPr>
          <p:cNvPr id="355" name="Picture 3" descr="Picture 3"/>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356" name="TextBox 14"/>
          <p:cNvSpPr txBox="1"/>
          <p:nvPr/>
        </p:nvSpPr>
        <p:spPr>
          <a:xfrm>
            <a:off x="605642" y="-420660"/>
            <a:ext cx="109767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Church Project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Picture 2" descr="Picture 2"/>
          <p:cNvPicPr>
            <a:picLocks noChangeAspect="1"/>
          </p:cNvPicPr>
          <p:nvPr/>
        </p:nvPicPr>
        <p:blipFill>
          <a:blip r:embed="rId2"/>
          <a:stretch>
            <a:fillRect/>
          </a:stretch>
        </p:blipFill>
        <p:spPr>
          <a:xfrm>
            <a:off x="304800" y="732411"/>
            <a:ext cx="13477579" cy="9531002"/>
          </a:xfrm>
          <a:prstGeom prst="rect">
            <a:avLst/>
          </a:prstGeom>
          <a:ln w="12700">
            <a:miter lim="400000"/>
          </a:ln>
        </p:spPr>
      </p:pic>
      <p:pic>
        <p:nvPicPr>
          <p:cNvPr id="359" name="Picture 3" descr="Picture 3"/>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360" name="TextBox 14"/>
          <p:cNvSpPr txBox="1"/>
          <p:nvPr/>
        </p:nvSpPr>
        <p:spPr>
          <a:xfrm>
            <a:off x="605642" y="-420660"/>
            <a:ext cx="109767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Church Project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Freeform 8"/>
          <p:cNvSpPr/>
          <p:nvPr/>
        </p:nvSpPr>
        <p:spPr>
          <a:xfrm>
            <a:off x="13510257" y="8229600"/>
            <a:ext cx="1028701" cy="1028700"/>
          </a:xfrm>
          <a:prstGeom prst="rect">
            <a:avLst/>
          </a:prstGeom>
          <a:solidFill>
            <a:srgbClr val="5980FF"/>
          </a:solidFill>
          <a:ln w="12700">
            <a:miter lim="400000"/>
          </a:ln>
        </p:spPr>
        <p:txBody>
          <a:bodyPr lIns="45719" rIns="45719"/>
          <a:lstStyle/>
          <a:p>
            <a:endParaRPr/>
          </a:p>
        </p:txBody>
      </p:sp>
      <p:sp>
        <p:nvSpPr>
          <p:cNvPr id="111" name="TextBox 14"/>
          <p:cNvSpPr txBox="1"/>
          <p:nvPr/>
        </p:nvSpPr>
        <p:spPr>
          <a:xfrm>
            <a:off x="605642" y="-38100"/>
            <a:ext cx="9909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Stanford Conservation</a:t>
            </a:r>
          </a:p>
        </p:txBody>
      </p:sp>
      <p:sp>
        <p:nvSpPr>
          <p:cNvPr id="112" name="Freeform 17"/>
          <p:cNvSpPr/>
          <p:nvPr/>
        </p:nvSpPr>
        <p:spPr>
          <a:xfrm>
            <a:off x="-1" y="2552700"/>
            <a:ext cx="12573001" cy="7138928"/>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113" name="TextBox 16"/>
          <p:cNvSpPr txBox="1"/>
          <p:nvPr/>
        </p:nvSpPr>
        <p:spPr>
          <a:xfrm>
            <a:off x="350520" y="2705100"/>
            <a:ext cx="11948160" cy="7025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a:buChar char="•"/>
              <a:defRPr sz="3200">
                <a:solidFill>
                  <a:srgbClr val="FFFFFF"/>
                </a:solidFill>
              </a:defRPr>
            </a:pPr>
            <a:r>
              <a:t>Established in 1992.</a:t>
            </a:r>
          </a:p>
          <a:p>
            <a:pPr marL="457200" indent="-457200">
              <a:buSzPct val="100000"/>
              <a:buChar char="❖"/>
              <a:defRPr sz="3200">
                <a:solidFill>
                  <a:srgbClr val="FFFFFF"/>
                </a:solidFill>
              </a:defRPr>
            </a:pPr>
            <a:endParaRPr/>
          </a:p>
          <a:p>
            <a:pPr marL="457200" indent="-457200">
              <a:buSzPct val="100000"/>
              <a:buFont typeface="Arial"/>
              <a:buChar char="•"/>
              <a:defRPr sz="3200">
                <a:solidFill>
                  <a:srgbClr val="FFFFFF"/>
                </a:solidFill>
              </a:defRPr>
            </a:pPr>
            <a:r>
              <a:t>Registered as an NPO 024-867 &amp; a PBO Ref No 930079535.</a:t>
            </a:r>
          </a:p>
          <a:p>
            <a:pPr marL="457200" indent="-457200">
              <a:buSzPct val="100000"/>
              <a:buChar char="❖"/>
              <a:defRPr sz="3200">
                <a:solidFill>
                  <a:srgbClr val="FFFFFF"/>
                </a:solidFill>
              </a:defRPr>
            </a:pPr>
            <a:endParaRPr/>
          </a:p>
          <a:p>
            <a:pPr marL="457200" indent="-457200">
              <a:buSzPct val="100000"/>
              <a:buFont typeface="Arial"/>
              <a:buChar char="•"/>
              <a:defRPr sz="3200">
                <a:solidFill>
                  <a:srgbClr val="FFFFFF"/>
                </a:solidFill>
              </a:defRPr>
            </a:pPr>
            <a:r>
              <a:t>Exempt from Income Tax for donations received.</a:t>
            </a:r>
          </a:p>
          <a:p>
            <a:pPr marL="457200" indent="-457200">
              <a:buSzPct val="100000"/>
              <a:buChar char="❖"/>
              <a:defRPr sz="3200">
                <a:solidFill>
                  <a:srgbClr val="FFFFFF"/>
                </a:solidFill>
              </a:defRPr>
            </a:pPr>
            <a:endParaRPr/>
          </a:p>
          <a:p>
            <a:pPr marL="457200" indent="-457200">
              <a:buSzPct val="100000"/>
              <a:buFont typeface="Arial"/>
              <a:buChar char="•"/>
              <a:defRPr sz="3200">
                <a:solidFill>
                  <a:srgbClr val="FFFFFF"/>
                </a:solidFill>
              </a:defRPr>
            </a:pPr>
            <a:r>
              <a:t>Depending on the activities of the organisation, donors are provided with a tax-deductible Section 18A receipt (still “in process” for approval).</a:t>
            </a:r>
          </a:p>
          <a:p>
            <a:pPr marL="457200" indent="-457200">
              <a:buSzPct val="100000"/>
              <a:buChar char="❖"/>
              <a:defRPr sz="3200">
                <a:solidFill>
                  <a:srgbClr val="FFFFFF"/>
                </a:solidFill>
              </a:defRPr>
            </a:pPr>
            <a:endParaRPr/>
          </a:p>
          <a:p>
            <a:pPr marL="457200" indent="-457200">
              <a:buSzPct val="100000"/>
              <a:buFont typeface="Arial"/>
              <a:buChar char="•"/>
              <a:defRPr sz="3200">
                <a:solidFill>
                  <a:srgbClr val="FFFFFF"/>
                </a:solidFill>
              </a:defRPr>
            </a:pPr>
            <a:r>
              <a:t>Bound to its Constitution as amended April ’24 by the directors/management committee. Vote!</a:t>
            </a:r>
          </a:p>
          <a:p>
            <a:pPr>
              <a:buFont typeface="Arial"/>
              <a:defRPr sz="3200">
                <a:solidFill>
                  <a:srgbClr val="FFFFFF"/>
                </a:solidFill>
              </a:defRPr>
            </a:pPr>
            <a:endParaRPr/>
          </a:p>
          <a:p>
            <a:pPr marL="457200" indent="-457200">
              <a:buSzPct val="100000"/>
              <a:buFont typeface="Arial"/>
              <a:buChar char="•"/>
              <a:defRPr sz="3200">
                <a:solidFill>
                  <a:srgbClr val="FFFFFF"/>
                </a:solidFill>
              </a:defRPr>
            </a:pPr>
            <a:r>
              <a:t>Audited financials in compliance with the NPO Act of SA.</a:t>
            </a:r>
          </a:p>
        </p:txBody>
      </p:sp>
      <p:pic>
        <p:nvPicPr>
          <p:cNvPr id="114" name="Picture 2" descr="Picture 2"/>
          <p:cNvPicPr>
            <a:picLocks noChangeAspect="1"/>
          </p:cNvPicPr>
          <p:nvPr/>
        </p:nvPicPr>
        <p:blipFill>
          <a:blip r:embed="rId2"/>
          <a:srcRect l="24606" r="15437"/>
          <a:stretch>
            <a:fillRect/>
          </a:stretch>
        </p:blipFill>
        <p:spPr>
          <a:xfrm>
            <a:off x="12877800" y="0"/>
            <a:ext cx="5410200" cy="8592667"/>
          </a:xfrm>
          <a:prstGeom prst="rect">
            <a:avLst/>
          </a:prstGeom>
          <a:ln w="12700">
            <a:miter lim="400000"/>
          </a:ln>
        </p:spPr>
      </p:pic>
      <p:pic>
        <p:nvPicPr>
          <p:cNvPr id="115" name="Picture 15" descr="Picture 15"/>
          <p:cNvPicPr>
            <a:picLocks noChangeAspect="1"/>
          </p:cNvPicPr>
          <p:nvPr/>
        </p:nvPicPr>
        <p:blipFill>
          <a:blip r:embed="rId3"/>
          <a:stretch>
            <a:fillRect/>
          </a:stretch>
        </p:blipFill>
        <p:spPr>
          <a:xfrm>
            <a:off x="15270480" y="7368885"/>
            <a:ext cx="2499016" cy="2499015"/>
          </a:xfrm>
          <a:prstGeom prst="rect">
            <a:avLst/>
          </a:prstGeom>
          <a:ln w="12700">
            <a:miter lim="400000"/>
          </a:ln>
        </p:spPr>
      </p:pic>
      <p:sp>
        <p:nvSpPr>
          <p:cNvPr id="116" name="TextBox 9"/>
          <p:cNvSpPr txBox="1"/>
          <p:nvPr/>
        </p:nvSpPr>
        <p:spPr>
          <a:xfrm>
            <a:off x="585355" y="2118131"/>
            <a:ext cx="13206845"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GENERAL INFORMATION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Picture 4" descr="Picture 4"/>
          <p:cNvPicPr>
            <a:picLocks noChangeAspect="1"/>
          </p:cNvPicPr>
          <p:nvPr/>
        </p:nvPicPr>
        <p:blipFill>
          <a:blip r:embed="rId2"/>
          <a:stretch>
            <a:fillRect/>
          </a:stretch>
        </p:blipFill>
        <p:spPr>
          <a:xfrm>
            <a:off x="179438" y="730515"/>
            <a:ext cx="13154440" cy="9302485"/>
          </a:xfrm>
          <a:prstGeom prst="rect">
            <a:avLst/>
          </a:prstGeom>
          <a:ln w="12700">
            <a:miter lim="400000"/>
          </a:ln>
        </p:spPr>
      </p:pic>
      <p:pic>
        <p:nvPicPr>
          <p:cNvPr id="363" name="Picture 5" descr="Picture 5"/>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364" name="TextBox 14"/>
          <p:cNvSpPr txBox="1"/>
          <p:nvPr/>
        </p:nvSpPr>
        <p:spPr>
          <a:xfrm>
            <a:off x="605642" y="-420660"/>
            <a:ext cx="113577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Church Project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Picture 2" descr="Picture 2"/>
          <p:cNvPicPr>
            <a:picLocks noChangeAspect="1"/>
          </p:cNvPicPr>
          <p:nvPr/>
        </p:nvPicPr>
        <p:blipFill>
          <a:blip r:embed="rId2"/>
          <a:stretch>
            <a:fillRect/>
          </a:stretch>
        </p:blipFill>
        <p:spPr>
          <a:xfrm>
            <a:off x="548149" y="1783329"/>
            <a:ext cx="12024852" cy="8503671"/>
          </a:xfrm>
          <a:prstGeom prst="rect">
            <a:avLst/>
          </a:prstGeom>
          <a:ln w="12700">
            <a:miter lim="400000"/>
          </a:ln>
        </p:spPr>
      </p:pic>
      <p:pic>
        <p:nvPicPr>
          <p:cNvPr id="367" name="Picture 3" descr="Picture 3"/>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368" name="TextBox 14"/>
          <p:cNvSpPr txBox="1"/>
          <p:nvPr/>
        </p:nvSpPr>
        <p:spPr>
          <a:xfrm>
            <a:off x="605642" y="-420660"/>
            <a:ext cx="109767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Church Project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2" descr="Picture 2"/>
          <p:cNvPicPr>
            <a:picLocks noChangeAspect="1"/>
          </p:cNvPicPr>
          <p:nvPr/>
        </p:nvPicPr>
        <p:blipFill>
          <a:blip r:embed="rId2"/>
          <a:stretch>
            <a:fillRect/>
          </a:stretch>
        </p:blipFill>
        <p:spPr>
          <a:xfrm>
            <a:off x="605642" y="1409700"/>
            <a:ext cx="11357758" cy="8031917"/>
          </a:xfrm>
          <a:prstGeom prst="rect">
            <a:avLst/>
          </a:prstGeom>
          <a:ln w="12700">
            <a:miter lim="400000"/>
          </a:ln>
        </p:spPr>
      </p:pic>
      <p:pic>
        <p:nvPicPr>
          <p:cNvPr id="371" name="Picture 3" descr="Picture 3"/>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372" name="TextBox 14"/>
          <p:cNvSpPr txBox="1"/>
          <p:nvPr/>
        </p:nvSpPr>
        <p:spPr>
          <a:xfrm>
            <a:off x="605642" y="-420660"/>
            <a:ext cx="113577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Church Project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Freeform 17"/>
          <p:cNvSpPr/>
          <p:nvPr/>
        </p:nvSpPr>
        <p:spPr>
          <a:xfrm>
            <a:off x="36870" y="3008127"/>
            <a:ext cx="11353801" cy="3278374"/>
          </a:xfrm>
          <a:prstGeom prst="rect">
            <a:avLst/>
          </a:prstGeom>
          <a:solidFill>
            <a:srgbClr val="5980FF"/>
          </a:solidFill>
          <a:ln w="12700">
            <a:miter lim="400000"/>
          </a:ln>
        </p:spPr>
        <p:txBody>
          <a:bodyPr lIns="45719" rIns="45719"/>
          <a:lstStyle/>
          <a:p>
            <a:endParaRPr/>
          </a:p>
        </p:txBody>
      </p:sp>
      <p:pic>
        <p:nvPicPr>
          <p:cNvPr id="375" name="Picture 21" descr="Picture 21"/>
          <p:cNvPicPr>
            <a:picLocks noChangeAspect="1"/>
          </p:cNvPicPr>
          <p:nvPr/>
        </p:nvPicPr>
        <p:blipFill>
          <a:blip r:embed="rId2"/>
          <a:stretch>
            <a:fillRect/>
          </a:stretch>
        </p:blipFill>
        <p:spPr>
          <a:xfrm>
            <a:off x="15316198" y="7406546"/>
            <a:ext cx="2499016" cy="2499016"/>
          </a:xfrm>
          <a:prstGeom prst="rect">
            <a:avLst/>
          </a:prstGeom>
          <a:ln w="12700">
            <a:miter lim="400000"/>
          </a:ln>
        </p:spPr>
      </p:pic>
      <p:sp>
        <p:nvSpPr>
          <p:cNvPr id="376" name="Freeform 13"/>
          <p:cNvSpPr/>
          <p:nvPr/>
        </p:nvSpPr>
        <p:spPr>
          <a:xfrm>
            <a:off x="13258800" y="6210300"/>
            <a:ext cx="1028700" cy="1028700"/>
          </a:xfrm>
          <a:prstGeom prst="rect">
            <a:avLst/>
          </a:prstGeom>
          <a:solidFill>
            <a:srgbClr val="A8E989">
              <a:alpha val="69804"/>
            </a:srgbClr>
          </a:solidFill>
          <a:ln w="12700">
            <a:miter lim="400000"/>
          </a:ln>
        </p:spPr>
        <p:txBody>
          <a:bodyPr lIns="45719" rIns="45719"/>
          <a:lstStyle/>
          <a:p>
            <a:endParaRPr/>
          </a:p>
        </p:txBody>
      </p:sp>
      <p:sp>
        <p:nvSpPr>
          <p:cNvPr id="377" name="TextBox 14"/>
          <p:cNvSpPr txBox="1"/>
          <p:nvPr/>
        </p:nvSpPr>
        <p:spPr>
          <a:xfrm>
            <a:off x="605642" y="-38100"/>
            <a:ext cx="73953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 Thomas Project</a:t>
            </a:r>
          </a:p>
        </p:txBody>
      </p:sp>
      <p:sp>
        <p:nvSpPr>
          <p:cNvPr id="378" name="TextBox 2"/>
          <p:cNvSpPr txBox="1"/>
          <p:nvPr/>
        </p:nvSpPr>
        <p:spPr>
          <a:xfrm>
            <a:off x="585355" y="2118131"/>
            <a:ext cx="8406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GOING FORWARD</a:t>
            </a:r>
          </a:p>
        </p:txBody>
      </p:sp>
      <p:sp>
        <p:nvSpPr>
          <p:cNvPr id="379" name="TextBox 4"/>
          <p:cNvSpPr txBox="1"/>
          <p:nvPr/>
        </p:nvSpPr>
        <p:spPr>
          <a:xfrm>
            <a:off x="502919" y="3009900"/>
            <a:ext cx="10424161" cy="2812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07000"/>
              </a:lnSpc>
              <a:spcBef>
                <a:spcPts val="800"/>
              </a:spcBef>
              <a:buSzPct val="100000"/>
              <a:buFont typeface="Arial"/>
              <a:buChar char="•"/>
              <a:defRPr sz="4000">
                <a:solidFill>
                  <a:srgbClr val="FFFFFF"/>
                </a:solidFill>
              </a:defRPr>
            </a:pPr>
            <a:r>
              <a:t>The vision has been created to breathe new life into our village’s prime heritage site. </a:t>
            </a:r>
          </a:p>
          <a:p>
            <a:pPr marL="571500" indent="-571500">
              <a:lnSpc>
                <a:spcPct val="107000"/>
              </a:lnSpc>
              <a:spcBef>
                <a:spcPts val="800"/>
              </a:spcBef>
              <a:buSzPct val="100000"/>
              <a:buFont typeface="Arial"/>
              <a:buChar char="•"/>
              <a:defRPr sz="4000">
                <a:solidFill>
                  <a:srgbClr val="FFFFFF"/>
                </a:solidFill>
              </a:defRPr>
            </a:pPr>
            <a:r>
              <a:t>Significant and concentrated fundraising efforts will be necessary to bring it to fruition.</a:t>
            </a:r>
          </a:p>
        </p:txBody>
      </p:sp>
      <p:pic>
        <p:nvPicPr>
          <p:cNvPr id="380" name="Picture 5" descr="Picture 5"/>
          <p:cNvPicPr>
            <a:picLocks noChangeAspect="1"/>
          </p:cNvPicPr>
          <p:nvPr/>
        </p:nvPicPr>
        <p:blipFill>
          <a:blip r:embed="rId3"/>
          <a:stretch>
            <a:fillRect/>
          </a:stretch>
        </p:blipFill>
        <p:spPr>
          <a:xfrm>
            <a:off x="11757259" y="0"/>
            <a:ext cx="6555322" cy="6555321"/>
          </a:xfrm>
          <a:prstGeom prst="rect">
            <a:avLst/>
          </a:prstGeom>
          <a:ln w="12700">
            <a:miter lim="400000"/>
          </a:ln>
        </p:spPr>
      </p:pic>
      <p:sp>
        <p:nvSpPr>
          <p:cNvPr id="381" name="Freeform 13"/>
          <p:cNvSpPr/>
          <p:nvPr/>
        </p:nvSpPr>
        <p:spPr>
          <a:xfrm>
            <a:off x="10306050" y="1679613"/>
            <a:ext cx="1028700" cy="1028701"/>
          </a:xfrm>
          <a:prstGeom prst="rect">
            <a:avLst/>
          </a:prstGeom>
          <a:solidFill>
            <a:srgbClr val="A8E989">
              <a:alpha val="69804"/>
            </a:srgbClr>
          </a:solidFill>
          <a:ln w="12700">
            <a:miter lim="400000"/>
          </a:ln>
        </p:spPr>
        <p:txBody>
          <a:bodyPr lIns="45719" rIns="45719"/>
          <a:lstStyle/>
          <a:p>
            <a:endParaRPr/>
          </a:p>
        </p:txBody>
      </p:sp>
      <p:pic>
        <p:nvPicPr>
          <p:cNvPr id="382" name="Picture 10" descr="Picture 10"/>
          <p:cNvPicPr>
            <a:picLocks noChangeAspect="1"/>
          </p:cNvPicPr>
          <p:nvPr/>
        </p:nvPicPr>
        <p:blipFill>
          <a:blip r:embed="rId4"/>
          <a:srcRect t="10630" b="22840"/>
          <a:stretch>
            <a:fillRect/>
          </a:stretch>
        </p:blipFill>
        <p:spPr>
          <a:xfrm>
            <a:off x="1981200" y="6555320"/>
            <a:ext cx="8058150" cy="347903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Picture 4" descr="Picture 4"/>
          <p:cNvPicPr>
            <a:picLocks noChangeAspect="1"/>
          </p:cNvPicPr>
          <p:nvPr/>
        </p:nvPicPr>
        <p:blipFill>
          <a:blip r:embed="rId2"/>
          <a:stretch>
            <a:fillRect/>
          </a:stretch>
        </p:blipFill>
        <p:spPr>
          <a:xfrm>
            <a:off x="17022" y="9225"/>
            <a:ext cx="18253956" cy="10268550"/>
          </a:xfrm>
          <a:prstGeom prst="rect">
            <a:avLst/>
          </a:prstGeom>
          <a:ln w="12700">
            <a:miter lim="400000"/>
          </a:ln>
        </p:spPr>
      </p:pic>
      <p:sp>
        <p:nvSpPr>
          <p:cNvPr id="385" name="Freeform 4"/>
          <p:cNvSpPr/>
          <p:nvPr/>
        </p:nvSpPr>
        <p:spPr>
          <a:xfrm>
            <a:off x="-17023" y="5524500"/>
            <a:ext cx="18288001" cy="3124201"/>
          </a:xfrm>
          <a:prstGeom prst="rect">
            <a:avLst/>
          </a:prstGeom>
          <a:solidFill>
            <a:srgbClr val="5980FF">
              <a:alpha val="89804"/>
            </a:srgbClr>
          </a:solidFill>
          <a:ln w="12700">
            <a:miter lim="400000"/>
          </a:ln>
        </p:spPr>
        <p:txBody>
          <a:bodyPr lIns="45719" rIns="45719"/>
          <a:lstStyle/>
          <a:p>
            <a:endParaRPr/>
          </a:p>
        </p:txBody>
      </p:sp>
      <p:sp>
        <p:nvSpPr>
          <p:cNvPr id="386"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Wandelpad &amp; Ward 1 Report</a:t>
            </a:r>
          </a:p>
        </p:txBody>
      </p:sp>
      <p:sp>
        <p:nvSpPr>
          <p:cNvPr id="387" name="TextBox 9"/>
          <p:cNvSpPr txBox="1"/>
          <p:nvPr/>
        </p:nvSpPr>
        <p:spPr>
          <a:xfrm>
            <a:off x="1027600" y="7878078"/>
            <a:ext cx="13206845"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Dave Hagen </a:t>
            </a:r>
          </a:p>
        </p:txBody>
      </p:sp>
      <p:pic>
        <p:nvPicPr>
          <p:cNvPr id="388"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14"/>
          <p:cNvSpPr txBox="1"/>
          <p:nvPr/>
        </p:nvSpPr>
        <p:spPr>
          <a:xfrm>
            <a:off x="739016" y="266700"/>
            <a:ext cx="10233785" cy="94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The Wandelpad</a:t>
            </a:r>
          </a:p>
        </p:txBody>
      </p:sp>
      <p:grpSp>
        <p:nvGrpSpPr>
          <p:cNvPr id="397" name="Group 11"/>
          <p:cNvGrpSpPr/>
          <p:nvPr/>
        </p:nvGrpSpPr>
        <p:grpSpPr>
          <a:xfrm>
            <a:off x="761999" y="1485900"/>
            <a:ext cx="12379053" cy="8739204"/>
            <a:chOff x="0" y="0"/>
            <a:chExt cx="12379051" cy="8739203"/>
          </a:xfrm>
        </p:grpSpPr>
        <p:sp>
          <p:nvSpPr>
            <p:cNvPr id="391" name="TextBox 20"/>
            <p:cNvSpPr txBox="1"/>
            <p:nvPr/>
          </p:nvSpPr>
          <p:spPr>
            <a:xfrm>
              <a:off x="-1" y="1239756"/>
              <a:ext cx="12379053" cy="4174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ts val="3300"/>
                </a:lnSpc>
                <a:defRPr sz="2300" b="1" u="sng">
                  <a:solidFill>
                    <a:srgbClr val="FFFFFF"/>
                  </a:solidFill>
                  <a:latin typeface="Open Sans"/>
                  <a:ea typeface="Open Sans"/>
                  <a:cs typeface="Open Sans"/>
                  <a:sym typeface="Open Sans"/>
                </a:defRPr>
              </a:pPr>
              <a:r>
                <a:t>Stanford Municipality</a:t>
              </a:r>
            </a:p>
            <a:p>
              <a:pPr>
                <a:lnSpc>
                  <a:spcPts val="3300"/>
                </a:lnSpc>
                <a:defRPr sz="2300">
                  <a:solidFill>
                    <a:srgbClr val="FFFFFF"/>
                  </a:solidFill>
                  <a:latin typeface="Open Sans"/>
                  <a:ea typeface="Open Sans"/>
                  <a:cs typeface="Open Sans"/>
                  <a:sym typeface="Open Sans"/>
                </a:defRPr>
              </a:pPr>
              <a:r>
                <a:t>Charl Cornelius </a:t>
              </a:r>
            </a:p>
            <a:p>
              <a:pPr>
                <a:lnSpc>
                  <a:spcPts val="3300"/>
                </a:lnSpc>
                <a:defRPr sz="2300">
                  <a:solidFill>
                    <a:srgbClr val="FFFFFF"/>
                  </a:solidFill>
                  <a:latin typeface="Open Sans"/>
                  <a:ea typeface="Open Sans"/>
                  <a:cs typeface="Open Sans"/>
                  <a:sym typeface="Open Sans"/>
                </a:defRPr>
              </a:pPr>
              <a:r>
                <a:t>(Principle Administrative Officer)   </a:t>
              </a:r>
            </a:p>
            <a:p>
              <a:pPr>
                <a:lnSpc>
                  <a:spcPts val="3300"/>
                </a:lnSpc>
                <a:defRPr sz="2300">
                  <a:solidFill>
                    <a:srgbClr val="FFFFFF"/>
                  </a:solidFill>
                  <a:latin typeface="Open Sans"/>
                  <a:ea typeface="Open Sans"/>
                  <a:cs typeface="Open Sans"/>
                  <a:sym typeface="Open Sans"/>
                </a:defRPr>
              </a:pPr>
              <a:r>
                <a:t>Cameron “Cammy”  Damon  </a:t>
              </a:r>
            </a:p>
            <a:p>
              <a:pPr>
                <a:lnSpc>
                  <a:spcPts val="3300"/>
                </a:lnSpc>
                <a:defRPr sz="2300">
                  <a:solidFill>
                    <a:srgbClr val="FFFFFF"/>
                  </a:solidFill>
                  <a:latin typeface="Open Sans"/>
                  <a:ea typeface="Open Sans"/>
                  <a:cs typeface="Open Sans"/>
                  <a:sym typeface="Open Sans"/>
                </a:defRPr>
              </a:pPr>
              <a:r>
                <a:t>(Cammy’s Team of Muni Workers) </a:t>
              </a:r>
            </a:p>
            <a:p>
              <a:pPr>
                <a:lnSpc>
                  <a:spcPts val="3300"/>
                </a:lnSpc>
                <a:defRPr sz="2300">
                  <a:solidFill>
                    <a:srgbClr val="FFFFFF"/>
                  </a:solidFill>
                  <a:latin typeface="Open Sans"/>
                  <a:ea typeface="Open Sans"/>
                  <a:cs typeface="Open Sans"/>
                  <a:sym typeface="Open Sans"/>
                </a:defRPr>
              </a:pPr>
              <a:endParaRPr/>
            </a:p>
            <a:p>
              <a:pPr>
                <a:lnSpc>
                  <a:spcPts val="3300"/>
                </a:lnSpc>
                <a:defRPr sz="2300" b="1" u="sng">
                  <a:solidFill>
                    <a:srgbClr val="FFFFFF"/>
                  </a:solidFill>
                  <a:latin typeface="Open Sans"/>
                  <a:ea typeface="Open Sans"/>
                  <a:cs typeface="Open Sans"/>
                  <a:sym typeface="Open Sans"/>
                </a:defRPr>
              </a:pPr>
              <a:r>
                <a:t>Ward 1</a:t>
              </a:r>
            </a:p>
            <a:p>
              <a:pPr>
                <a:lnSpc>
                  <a:spcPts val="3300"/>
                </a:lnSpc>
                <a:defRPr sz="2300">
                  <a:solidFill>
                    <a:srgbClr val="FFFFFF"/>
                  </a:solidFill>
                  <a:latin typeface="Open Sans"/>
                  <a:ea typeface="Open Sans"/>
                  <a:cs typeface="Open Sans"/>
                  <a:sym typeface="Open Sans"/>
                </a:defRPr>
              </a:pPr>
              <a:r>
                <a:t>Councilor Dudley Coetzee </a:t>
              </a:r>
            </a:p>
            <a:p>
              <a:pPr>
                <a:lnSpc>
                  <a:spcPts val="3300"/>
                </a:lnSpc>
                <a:defRPr sz="2300">
                  <a:solidFill>
                    <a:srgbClr val="FFFFFF"/>
                  </a:solidFill>
                  <a:latin typeface="Open Sans"/>
                  <a:ea typeface="Open Sans"/>
                  <a:cs typeface="Open Sans"/>
                  <a:sym typeface="Open Sans"/>
                </a:defRPr>
              </a:pPr>
              <a:r>
                <a:t>Once-off Reed Cutting Funds </a:t>
              </a:r>
            </a:p>
            <a:p>
              <a:pPr>
                <a:lnSpc>
                  <a:spcPts val="3300"/>
                </a:lnSpc>
                <a:defRPr sz="2300">
                  <a:solidFill>
                    <a:srgbClr val="FFFFFF"/>
                  </a:solidFill>
                  <a:latin typeface="Open Sans"/>
                  <a:ea typeface="Open Sans"/>
                  <a:cs typeface="Open Sans"/>
                  <a:sym typeface="Open Sans"/>
                </a:defRPr>
              </a:pPr>
              <a:r>
                <a:t>IDP Items for Stanford Conservation</a:t>
              </a:r>
            </a:p>
          </p:txBody>
        </p:sp>
        <p:pic>
          <p:nvPicPr>
            <p:cNvPr id="392" name="Picture 2" descr="Picture 2"/>
            <p:cNvPicPr>
              <a:picLocks noChangeAspect="1"/>
            </p:cNvPicPr>
            <p:nvPr/>
          </p:nvPicPr>
          <p:blipFill>
            <a:blip r:embed="rId2"/>
            <a:srcRect t="1813"/>
            <a:stretch>
              <a:fillRect/>
            </a:stretch>
          </p:blipFill>
          <p:spPr>
            <a:xfrm rot="16200000">
              <a:off x="1773734" y="-1773735"/>
              <a:ext cx="8739204" cy="12286673"/>
            </a:xfrm>
            <a:prstGeom prst="rect">
              <a:avLst/>
            </a:prstGeom>
            <a:ln w="12700" cap="flat">
              <a:noFill/>
              <a:miter lim="400000"/>
            </a:ln>
            <a:effectLst/>
          </p:spPr>
        </p:pic>
        <p:sp>
          <p:nvSpPr>
            <p:cNvPr id="393" name="Straight Arrow Connector 5"/>
            <p:cNvSpPr/>
            <p:nvPr/>
          </p:nvSpPr>
          <p:spPr>
            <a:xfrm flipH="1">
              <a:off x="4793648" y="743809"/>
              <a:ext cx="523793" cy="334731"/>
            </a:xfrm>
            <a:prstGeom prst="line">
              <a:avLst/>
            </a:prstGeom>
            <a:noFill/>
            <a:ln w="9525"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394" name="Straight Arrow Connector 6"/>
            <p:cNvSpPr/>
            <p:nvPr/>
          </p:nvSpPr>
          <p:spPr>
            <a:xfrm flipH="1" flipV="1">
              <a:off x="4433583" y="743809"/>
              <a:ext cx="349196" cy="334731"/>
            </a:xfrm>
            <a:prstGeom prst="line">
              <a:avLst/>
            </a:prstGeom>
            <a:noFill/>
            <a:ln w="9525" cap="flat">
              <a:solidFill>
                <a:srgbClr val="FF0000"/>
              </a:solidFill>
              <a:prstDash val="solid"/>
              <a:round/>
              <a:tailEnd type="triangle" w="med" len="med"/>
            </a:ln>
            <a:effectLst/>
          </p:spPr>
          <p:txBody>
            <a:bodyPr wrap="square" lIns="45719" tIns="45719" rIns="45719" bIns="45719" numCol="1" anchor="t">
              <a:noAutofit/>
            </a:bodyPr>
            <a:lstStyle/>
            <a:p>
              <a:endParaRPr/>
            </a:p>
          </p:txBody>
        </p:sp>
        <p:pic>
          <p:nvPicPr>
            <p:cNvPr id="395" name="Picture 2" descr="Picture 2"/>
            <p:cNvPicPr>
              <a:picLocks noChangeAspect="1"/>
            </p:cNvPicPr>
            <p:nvPr/>
          </p:nvPicPr>
          <p:blipFill>
            <a:blip r:embed="rId3"/>
            <a:stretch>
              <a:fillRect/>
            </a:stretch>
          </p:blipFill>
          <p:spPr>
            <a:xfrm>
              <a:off x="4685321" y="451967"/>
              <a:ext cx="344881" cy="429472"/>
            </a:xfrm>
            <a:prstGeom prst="rect">
              <a:avLst/>
            </a:prstGeom>
            <a:ln w="12700" cap="flat">
              <a:noFill/>
              <a:miter lim="400000"/>
            </a:ln>
            <a:effectLst/>
          </p:spPr>
        </p:pic>
        <p:sp>
          <p:nvSpPr>
            <p:cNvPr id="396" name="Flowchart: Connector 9"/>
            <p:cNvSpPr/>
            <p:nvPr/>
          </p:nvSpPr>
          <p:spPr>
            <a:xfrm>
              <a:off x="8406669" y="6806554"/>
              <a:ext cx="698391" cy="705683"/>
            </a:xfrm>
            <a:prstGeom prst="ellipse">
              <a:avLst/>
            </a:prstGeom>
            <a:solidFill>
              <a:srgbClr val="E46C0A"/>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pic>
        <p:nvPicPr>
          <p:cNvPr id="398" name="Picture 1" descr="Picture 1"/>
          <p:cNvPicPr>
            <a:picLocks noChangeAspect="1"/>
          </p:cNvPicPr>
          <p:nvPr/>
        </p:nvPicPr>
        <p:blipFill>
          <a:blip r:embed="rId4"/>
          <a:stretch>
            <a:fillRect/>
          </a:stretch>
        </p:blipFill>
        <p:spPr>
          <a:xfrm>
            <a:off x="13613837" y="4204"/>
            <a:ext cx="4674164" cy="7996797"/>
          </a:xfrm>
          <a:prstGeom prst="rect">
            <a:avLst/>
          </a:prstGeom>
          <a:ln w="12700">
            <a:miter lim="400000"/>
          </a:ln>
        </p:spPr>
      </p:pic>
      <p:pic>
        <p:nvPicPr>
          <p:cNvPr id="399" name="Picture 20" descr="Picture 20"/>
          <p:cNvPicPr>
            <a:picLocks noChangeAspect="1"/>
          </p:cNvPicPr>
          <p:nvPr/>
        </p:nvPicPr>
        <p:blipFill>
          <a:blip r:embed="rId5"/>
          <a:stretch>
            <a:fillRect/>
          </a:stretch>
        </p:blipFill>
        <p:spPr>
          <a:xfrm>
            <a:off x="15316198" y="7406546"/>
            <a:ext cx="2499016" cy="2499016"/>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Freeform 17"/>
          <p:cNvSpPr/>
          <p:nvPr/>
        </p:nvSpPr>
        <p:spPr>
          <a:xfrm>
            <a:off x="-1" y="2832568"/>
            <a:ext cx="11353801" cy="7072992"/>
          </a:xfrm>
          <a:prstGeom prst="rect">
            <a:avLst/>
          </a:prstGeom>
          <a:solidFill>
            <a:srgbClr val="A8E989"/>
          </a:solidFill>
          <a:ln w="12700">
            <a:miter lim="400000"/>
          </a:ln>
        </p:spPr>
        <p:txBody>
          <a:bodyPr lIns="45719" rIns="45719"/>
          <a:lstStyle/>
          <a:p>
            <a:endParaRPr/>
          </a:p>
        </p:txBody>
      </p:sp>
      <p:sp>
        <p:nvSpPr>
          <p:cNvPr id="402" name="TextBox 20"/>
          <p:cNvSpPr txBox="1"/>
          <p:nvPr/>
        </p:nvSpPr>
        <p:spPr>
          <a:xfrm>
            <a:off x="609600" y="3086100"/>
            <a:ext cx="3581400" cy="5877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3300"/>
              </a:lnSpc>
              <a:defRPr sz="3200" b="1"/>
            </a:pPr>
            <a:r>
              <a:t>Village Volunteers:</a:t>
            </a:r>
          </a:p>
          <a:p>
            <a:pPr>
              <a:lnSpc>
                <a:spcPts val="3300"/>
              </a:lnSpc>
              <a:defRPr sz="3200" b="1" u="sng"/>
            </a:pPr>
            <a:endParaRPr/>
          </a:p>
          <a:p>
            <a:pPr marL="457200" indent="-457200">
              <a:lnSpc>
                <a:spcPts val="3300"/>
              </a:lnSpc>
              <a:buSzPct val="100000"/>
              <a:buFont typeface="Arial"/>
              <a:buChar char="•"/>
              <a:defRPr sz="3200"/>
            </a:pPr>
            <a:r>
              <a:t>Neil Eberhardt</a:t>
            </a:r>
          </a:p>
          <a:p>
            <a:pPr marL="457200" indent="-457200">
              <a:lnSpc>
                <a:spcPts val="3300"/>
              </a:lnSpc>
              <a:buSzPct val="100000"/>
              <a:buFont typeface="Arial"/>
              <a:buChar char="•"/>
              <a:defRPr sz="3200"/>
            </a:pPr>
            <a:r>
              <a:t>Bea Whittaker</a:t>
            </a:r>
          </a:p>
          <a:p>
            <a:pPr marL="457200" indent="-457200">
              <a:lnSpc>
                <a:spcPts val="3300"/>
              </a:lnSpc>
              <a:buSzPct val="100000"/>
              <a:buFont typeface="Arial"/>
              <a:buChar char="•"/>
              <a:defRPr sz="3200"/>
            </a:pPr>
            <a:r>
              <a:t>Marlene Kruger</a:t>
            </a:r>
          </a:p>
          <a:p>
            <a:pPr marL="457200" indent="-457200">
              <a:lnSpc>
                <a:spcPts val="3300"/>
              </a:lnSpc>
              <a:buSzPct val="100000"/>
              <a:buFont typeface="Arial"/>
              <a:buChar char="•"/>
              <a:defRPr sz="3200"/>
            </a:pPr>
            <a:r>
              <a:t>Richard Hamilton </a:t>
            </a:r>
          </a:p>
          <a:p>
            <a:pPr marL="457200" indent="-457200">
              <a:lnSpc>
                <a:spcPts val="3300"/>
              </a:lnSpc>
              <a:buSzPct val="100000"/>
              <a:buFont typeface="Arial"/>
              <a:buChar char="•"/>
              <a:defRPr sz="3200"/>
            </a:pPr>
            <a:r>
              <a:t>Casper Bester</a:t>
            </a:r>
          </a:p>
          <a:p>
            <a:pPr marL="457200" indent="-457200">
              <a:lnSpc>
                <a:spcPts val="3300"/>
              </a:lnSpc>
              <a:buSzPct val="100000"/>
              <a:buFont typeface="Arial"/>
              <a:buChar char="•"/>
              <a:defRPr sz="3200"/>
            </a:pPr>
            <a:r>
              <a:t>Allen Cockfield</a:t>
            </a:r>
          </a:p>
          <a:p>
            <a:pPr marL="457200" indent="-457200">
              <a:lnSpc>
                <a:spcPts val="3300"/>
              </a:lnSpc>
              <a:buSzPct val="100000"/>
              <a:buFont typeface="Arial"/>
              <a:buChar char="•"/>
              <a:defRPr sz="3200"/>
            </a:pPr>
            <a:r>
              <a:t>Richard Bath</a:t>
            </a:r>
          </a:p>
          <a:p>
            <a:pPr marL="457200" indent="-457200">
              <a:lnSpc>
                <a:spcPts val="3300"/>
              </a:lnSpc>
              <a:buSzPct val="100000"/>
              <a:buFont typeface="Arial"/>
              <a:buChar char="•"/>
              <a:defRPr sz="3200"/>
            </a:pPr>
            <a:r>
              <a:t>Di Parker </a:t>
            </a:r>
          </a:p>
          <a:p>
            <a:pPr marL="457200" indent="-457200">
              <a:lnSpc>
                <a:spcPts val="3300"/>
              </a:lnSpc>
              <a:buSzPct val="100000"/>
              <a:buFont typeface="Arial"/>
              <a:buChar char="•"/>
              <a:defRPr sz="3200"/>
            </a:pPr>
            <a:r>
              <a:t>Dave  Hagen </a:t>
            </a:r>
          </a:p>
          <a:p>
            <a:pPr marL="457200" indent="-457200">
              <a:lnSpc>
                <a:spcPts val="3300"/>
              </a:lnSpc>
              <a:buSzPct val="100000"/>
              <a:buFont typeface="Arial"/>
              <a:buChar char="•"/>
              <a:defRPr sz="3200"/>
            </a:pPr>
            <a:r>
              <a:t>Debbie Braunlich </a:t>
            </a:r>
          </a:p>
          <a:p>
            <a:pPr>
              <a:lnSpc>
                <a:spcPts val="3300"/>
              </a:lnSpc>
              <a:defRPr sz="3200"/>
            </a:pPr>
            <a:endParaRPr/>
          </a:p>
        </p:txBody>
      </p:sp>
      <p:sp>
        <p:nvSpPr>
          <p:cNvPr id="403" name="TextBox 20"/>
          <p:cNvSpPr txBox="1"/>
          <p:nvPr/>
        </p:nvSpPr>
        <p:spPr>
          <a:xfrm>
            <a:off x="4869534" y="3086100"/>
            <a:ext cx="6217568" cy="5892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3300"/>
              </a:lnSpc>
              <a:defRPr sz="3200" b="1"/>
            </a:pPr>
            <a:r>
              <a:t>Stepped Down:</a:t>
            </a:r>
          </a:p>
          <a:p>
            <a:pPr>
              <a:lnSpc>
                <a:spcPts val="3300"/>
              </a:lnSpc>
              <a:defRPr sz="3200" b="1" u="sng"/>
            </a:pPr>
            <a:endParaRPr/>
          </a:p>
          <a:p>
            <a:pPr marL="457200" indent="-457200">
              <a:lnSpc>
                <a:spcPts val="3300"/>
              </a:lnSpc>
              <a:buSzPct val="100000"/>
              <a:buFont typeface="Arial"/>
              <a:buChar char="•"/>
              <a:defRPr sz="3200"/>
            </a:pPr>
            <a:r>
              <a:t>Butch Zeederberg </a:t>
            </a:r>
          </a:p>
          <a:p>
            <a:pPr marL="457200" indent="-457200">
              <a:lnSpc>
                <a:spcPts val="3300"/>
              </a:lnSpc>
              <a:buSzPct val="100000"/>
              <a:buFont typeface="Arial"/>
              <a:buChar char="•"/>
              <a:defRPr sz="3200"/>
            </a:pPr>
            <a:r>
              <a:t>Neil McKenzie (Honorary Member)</a:t>
            </a:r>
          </a:p>
          <a:p>
            <a:pPr marL="457200" indent="-457200">
              <a:lnSpc>
                <a:spcPts val="3300"/>
              </a:lnSpc>
              <a:buSzPct val="100000"/>
              <a:buFont typeface="Arial"/>
              <a:buChar char="•"/>
              <a:defRPr sz="3200"/>
            </a:pPr>
            <a:r>
              <a:t>Debbie  Alexander</a:t>
            </a:r>
          </a:p>
          <a:p>
            <a:pPr>
              <a:lnSpc>
                <a:spcPts val="3300"/>
              </a:lnSpc>
              <a:defRPr sz="3200"/>
            </a:pPr>
            <a:endParaRPr/>
          </a:p>
          <a:p>
            <a:pPr>
              <a:lnSpc>
                <a:spcPts val="3300"/>
              </a:lnSpc>
              <a:defRPr sz="3200" b="1"/>
            </a:pPr>
            <a:r>
              <a:t>Co-Opted Members:</a:t>
            </a:r>
          </a:p>
          <a:p>
            <a:pPr>
              <a:lnSpc>
                <a:spcPts val="3300"/>
              </a:lnSpc>
              <a:defRPr sz="3200" b="1" u="sng"/>
            </a:pPr>
            <a:endParaRPr/>
          </a:p>
          <a:p>
            <a:pPr marL="457200" indent="-457200">
              <a:lnSpc>
                <a:spcPts val="3300"/>
              </a:lnSpc>
              <a:buSzPct val="100000"/>
              <a:buFont typeface="Arial"/>
              <a:buChar char="•"/>
              <a:defRPr sz="3200"/>
            </a:pPr>
            <a:r>
              <a:t>Tony Richardson  </a:t>
            </a:r>
          </a:p>
          <a:p>
            <a:pPr marL="457200" indent="-457200">
              <a:lnSpc>
                <a:spcPts val="3300"/>
              </a:lnSpc>
              <a:buSzPct val="100000"/>
              <a:buFont typeface="Arial"/>
              <a:buChar char="•"/>
              <a:defRPr sz="3200"/>
            </a:pPr>
            <a:r>
              <a:t>Marian Binder-Williams </a:t>
            </a:r>
          </a:p>
          <a:p>
            <a:pPr>
              <a:lnSpc>
                <a:spcPts val="3300"/>
              </a:lnSpc>
              <a:defRPr sz="3200"/>
            </a:pPr>
            <a:endParaRPr/>
          </a:p>
          <a:p>
            <a:pPr>
              <a:lnSpc>
                <a:spcPts val="3300"/>
              </a:lnSpc>
              <a:defRPr sz="3200" b="1"/>
            </a:pPr>
            <a:r>
              <a:t>Hard Workers: </a:t>
            </a:r>
          </a:p>
          <a:p>
            <a:pPr>
              <a:lnSpc>
                <a:spcPts val="3300"/>
              </a:lnSpc>
              <a:defRPr sz="3200" b="1" u="sng"/>
            </a:pPr>
            <a:endParaRPr/>
          </a:p>
          <a:p>
            <a:pPr marL="457200" indent="-457200">
              <a:lnSpc>
                <a:spcPts val="3300"/>
              </a:lnSpc>
              <a:buSzPct val="100000"/>
              <a:buFont typeface="Arial"/>
              <a:buChar char="•"/>
              <a:defRPr sz="3200"/>
            </a:pPr>
            <a:r>
              <a:t>Ernest Chikomo &amp; Patrick Banda</a:t>
            </a:r>
          </a:p>
        </p:txBody>
      </p:sp>
      <p:pic>
        <p:nvPicPr>
          <p:cNvPr id="404" name="Picture 2" descr="Picture 2"/>
          <p:cNvPicPr>
            <a:picLocks noChangeAspect="1"/>
          </p:cNvPicPr>
          <p:nvPr/>
        </p:nvPicPr>
        <p:blipFill>
          <a:blip r:embed="rId2"/>
          <a:stretch>
            <a:fillRect/>
          </a:stretch>
        </p:blipFill>
        <p:spPr>
          <a:xfrm>
            <a:off x="8879119" y="45360"/>
            <a:ext cx="2476502" cy="2603276"/>
          </a:xfrm>
          <a:prstGeom prst="rect">
            <a:avLst/>
          </a:prstGeom>
          <a:ln w="12700">
            <a:miter lim="400000"/>
          </a:ln>
        </p:spPr>
      </p:pic>
      <p:pic>
        <p:nvPicPr>
          <p:cNvPr id="405" name="Picture 3" descr="Picture 3"/>
          <p:cNvPicPr>
            <a:picLocks noChangeAspect="1"/>
          </p:cNvPicPr>
          <p:nvPr/>
        </p:nvPicPr>
        <p:blipFill>
          <a:blip r:embed="rId3"/>
          <a:srcRect l="12145"/>
          <a:stretch>
            <a:fillRect/>
          </a:stretch>
        </p:blipFill>
        <p:spPr>
          <a:xfrm>
            <a:off x="11673300" y="0"/>
            <a:ext cx="6644507" cy="8191500"/>
          </a:xfrm>
          <a:prstGeom prst="rect">
            <a:avLst/>
          </a:prstGeom>
          <a:ln w="12700">
            <a:miter lim="400000"/>
          </a:ln>
        </p:spPr>
      </p:pic>
      <p:pic>
        <p:nvPicPr>
          <p:cNvPr id="406" name="Picture 21" descr="Picture 21"/>
          <p:cNvPicPr>
            <a:picLocks noChangeAspect="1"/>
          </p:cNvPicPr>
          <p:nvPr/>
        </p:nvPicPr>
        <p:blipFill>
          <a:blip r:embed="rId4"/>
          <a:stretch>
            <a:fillRect/>
          </a:stretch>
        </p:blipFill>
        <p:spPr>
          <a:xfrm>
            <a:off x="15316198" y="7406546"/>
            <a:ext cx="2499016" cy="2499016"/>
          </a:xfrm>
          <a:prstGeom prst="rect">
            <a:avLst/>
          </a:prstGeom>
          <a:ln w="12700">
            <a:miter lim="400000"/>
          </a:ln>
        </p:spPr>
      </p:pic>
      <p:sp>
        <p:nvSpPr>
          <p:cNvPr id="407"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408" name="TextBox 9"/>
          <p:cNvSpPr txBox="1"/>
          <p:nvPr/>
        </p:nvSpPr>
        <p:spPr>
          <a:xfrm>
            <a:off x="585356" y="2118131"/>
            <a:ext cx="6577444"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TEAM MEMBERS</a:t>
            </a:r>
          </a:p>
        </p:txBody>
      </p:sp>
      <p:sp>
        <p:nvSpPr>
          <p:cNvPr id="409" name="Freeform 6"/>
          <p:cNvSpPr/>
          <p:nvPr/>
        </p:nvSpPr>
        <p:spPr>
          <a:xfrm>
            <a:off x="11663468" y="8458200"/>
            <a:ext cx="1028701" cy="1028700"/>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Freeform 13"/>
          <p:cNvSpPr/>
          <p:nvPr/>
        </p:nvSpPr>
        <p:spPr>
          <a:xfrm>
            <a:off x="12990534" y="7848600"/>
            <a:ext cx="1028701" cy="1028700"/>
          </a:xfrm>
          <a:prstGeom prst="rect">
            <a:avLst/>
          </a:prstGeom>
          <a:solidFill>
            <a:srgbClr val="A8E989">
              <a:alpha val="69804"/>
            </a:srgbClr>
          </a:solidFill>
          <a:ln w="12700">
            <a:miter lim="400000"/>
          </a:ln>
        </p:spPr>
        <p:txBody>
          <a:bodyPr lIns="45719" rIns="45719"/>
          <a:lstStyle/>
          <a:p>
            <a:endParaRPr/>
          </a:p>
        </p:txBody>
      </p:sp>
      <p:pic>
        <p:nvPicPr>
          <p:cNvPr id="412" name="Picture 4" descr="Picture 4"/>
          <p:cNvPicPr>
            <a:picLocks noChangeAspect="1"/>
          </p:cNvPicPr>
          <p:nvPr/>
        </p:nvPicPr>
        <p:blipFill>
          <a:blip r:embed="rId2"/>
          <a:stretch>
            <a:fillRect/>
          </a:stretch>
        </p:blipFill>
        <p:spPr>
          <a:xfrm>
            <a:off x="8276443" y="100214"/>
            <a:ext cx="4144157" cy="2582044"/>
          </a:xfrm>
          <a:prstGeom prst="rect">
            <a:avLst/>
          </a:prstGeom>
          <a:ln w="12700">
            <a:miter lim="400000"/>
          </a:ln>
        </p:spPr>
      </p:pic>
      <p:sp>
        <p:nvSpPr>
          <p:cNvPr id="413" name="Freeform 17"/>
          <p:cNvSpPr/>
          <p:nvPr/>
        </p:nvSpPr>
        <p:spPr>
          <a:xfrm>
            <a:off x="-1" y="2628900"/>
            <a:ext cx="11353801" cy="6477002"/>
          </a:xfrm>
          <a:prstGeom prst="rect">
            <a:avLst/>
          </a:prstGeom>
          <a:solidFill>
            <a:srgbClr val="5980FF"/>
          </a:solidFill>
          <a:ln w="12700">
            <a:miter lim="400000"/>
          </a:ln>
        </p:spPr>
        <p:txBody>
          <a:bodyPr lIns="45719" rIns="45719"/>
          <a:lstStyle/>
          <a:p>
            <a:endParaRPr/>
          </a:p>
        </p:txBody>
      </p:sp>
      <p:sp>
        <p:nvSpPr>
          <p:cNvPr id="414" name="TextBox 20"/>
          <p:cNvSpPr txBox="1"/>
          <p:nvPr/>
        </p:nvSpPr>
        <p:spPr>
          <a:xfrm>
            <a:off x="585355" y="2628900"/>
            <a:ext cx="10210801" cy="622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50000"/>
              </a:lnSpc>
              <a:defRPr sz="4000" b="1">
                <a:solidFill>
                  <a:srgbClr val="FFFFFF"/>
                </a:solidFill>
              </a:defRPr>
            </a:pPr>
            <a:r>
              <a:t>Stanford Municipality:</a:t>
            </a:r>
          </a:p>
          <a:p>
            <a:pPr marL="571500" indent="-571500">
              <a:lnSpc>
                <a:spcPct val="150000"/>
              </a:lnSpc>
              <a:buSzPct val="100000"/>
              <a:buFont typeface="Arial"/>
              <a:buChar char="•"/>
              <a:defRPr sz="4000">
                <a:solidFill>
                  <a:srgbClr val="FFFFFF"/>
                </a:solidFill>
              </a:defRPr>
            </a:pPr>
            <a:r>
              <a:t>Charl Cornelius (Village Administrative Officer)   </a:t>
            </a:r>
          </a:p>
          <a:p>
            <a:pPr marL="571500" indent="-571500">
              <a:lnSpc>
                <a:spcPct val="150000"/>
              </a:lnSpc>
              <a:buSzPct val="100000"/>
              <a:buFont typeface="Arial"/>
              <a:buChar char="•"/>
              <a:defRPr sz="4000">
                <a:solidFill>
                  <a:srgbClr val="FFFFFF"/>
                </a:solidFill>
              </a:defRPr>
            </a:pPr>
            <a:r>
              <a:t>Cameron “Cammy” Damon  </a:t>
            </a:r>
          </a:p>
          <a:p>
            <a:pPr>
              <a:lnSpc>
                <a:spcPct val="150000"/>
              </a:lnSpc>
              <a:defRPr sz="4000" b="1">
                <a:solidFill>
                  <a:srgbClr val="FFFFFF"/>
                </a:solidFill>
              </a:defRPr>
            </a:pPr>
            <a:r>
              <a:t>Ward 1:</a:t>
            </a:r>
          </a:p>
          <a:p>
            <a:pPr marL="571500" indent="-571500">
              <a:lnSpc>
                <a:spcPct val="150000"/>
              </a:lnSpc>
              <a:buSzPct val="100000"/>
              <a:buFont typeface="Arial"/>
              <a:buChar char="•"/>
              <a:defRPr sz="4000">
                <a:solidFill>
                  <a:srgbClr val="FFFFFF"/>
                </a:solidFill>
              </a:defRPr>
            </a:pPr>
            <a:r>
              <a:t>Councilor Dudley Coetzee </a:t>
            </a:r>
          </a:p>
          <a:p>
            <a:pPr marL="571500" indent="-571500">
              <a:lnSpc>
                <a:spcPct val="150000"/>
              </a:lnSpc>
              <a:buSzPct val="100000"/>
              <a:buFont typeface="Arial"/>
              <a:buChar char="•"/>
              <a:defRPr sz="4000">
                <a:solidFill>
                  <a:srgbClr val="FFFFFF"/>
                </a:solidFill>
              </a:defRPr>
            </a:pPr>
            <a:r>
              <a:t>Reed Cutting Funds </a:t>
            </a:r>
          </a:p>
          <a:p>
            <a:pPr marL="571500" indent="-571500">
              <a:lnSpc>
                <a:spcPct val="150000"/>
              </a:lnSpc>
              <a:buSzPct val="100000"/>
              <a:buFont typeface="Arial"/>
              <a:buChar char="•"/>
              <a:defRPr sz="4000">
                <a:solidFill>
                  <a:srgbClr val="FFFFFF"/>
                </a:solidFill>
              </a:defRPr>
            </a:pPr>
            <a:r>
              <a:t>IDP Items for Stanford Conservation</a:t>
            </a:r>
          </a:p>
        </p:txBody>
      </p:sp>
      <p:pic>
        <p:nvPicPr>
          <p:cNvPr id="415" name="Picture 5" descr="Picture 5"/>
          <p:cNvPicPr>
            <a:picLocks noChangeAspect="1"/>
          </p:cNvPicPr>
          <p:nvPr/>
        </p:nvPicPr>
        <p:blipFill>
          <a:blip r:embed="rId3"/>
          <a:srcRect l="28070" r="13890"/>
          <a:stretch>
            <a:fillRect/>
          </a:stretch>
        </p:blipFill>
        <p:spPr>
          <a:xfrm>
            <a:off x="12420599" y="-2"/>
            <a:ext cx="5867401" cy="8102511"/>
          </a:xfrm>
          <a:prstGeom prst="rect">
            <a:avLst/>
          </a:prstGeom>
          <a:ln w="12700">
            <a:miter lim="400000"/>
          </a:ln>
        </p:spPr>
      </p:pic>
      <p:pic>
        <p:nvPicPr>
          <p:cNvPr id="416" name="Picture 21" descr="Picture 21"/>
          <p:cNvPicPr>
            <a:picLocks noChangeAspect="1"/>
          </p:cNvPicPr>
          <p:nvPr/>
        </p:nvPicPr>
        <p:blipFill>
          <a:blip r:embed="rId4"/>
          <a:stretch>
            <a:fillRect/>
          </a:stretch>
        </p:blipFill>
        <p:spPr>
          <a:xfrm>
            <a:off x="15316198" y="7406546"/>
            <a:ext cx="2499016" cy="2499016"/>
          </a:xfrm>
          <a:prstGeom prst="rect">
            <a:avLst/>
          </a:prstGeom>
          <a:ln w="12700">
            <a:miter lim="400000"/>
          </a:ln>
        </p:spPr>
      </p:pic>
      <p:sp>
        <p:nvSpPr>
          <p:cNvPr id="417"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418" name="TextBox 9"/>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OPERATIONAL SUPPORT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Freeform 8"/>
          <p:cNvSpPr/>
          <p:nvPr/>
        </p:nvSpPr>
        <p:spPr>
          <a:xfrm>
            <a:off x="12611100" y="7886700"/>
            <a:ext cx="1028700" cy="1028700"/>
          </a:xfrm>
          <a:prstGeom prst="rect">
            <a:avLst/>
          </a:prstGeom>
          <a:solidFill>
            <a:srgbClr val="5980FF"/>
          </a:solidFill>
          <a:ln w="12700">
            <a:miter lim="400000"/>
          </a:ln>
        </p:spPr>
        <p:txBody>
          <a:bodyPr lIns="45719" rIns="45719"/>
          <a:lstStyle/>
          <a:p>
            <a:endParaRPr/>
          </a:p>
        </p:txBody>
      </p:sp>
      <p:sp>
        <p:nvSpPr>
          <p:cNvPr id="421" name="Freeform 6"/>
          <p:cNvSpPr/>
          <p:nvPr/>
        </p:nvSpPr>
        <p:spPr>
          <a:xfrm>
            <a:off x="11125200" y="1104900"/>
            <a:ext cx="1028700" cy="1028700"/>
          </a:xfrm>
          <a:prstGeom prst="rect">
            <a:avLst/>
          </a:prstGeom>
          <a:solidFill>
            <a:srgbClr val="5980FF"/>
          </a:solidFill>
          <a:ln w="12700">
            <a:miter lim="400000"/>
          </a:ln>
        </p:spPr>
        <p:txBody>
          <a:bodyPr lIns="45719" rIns="45719"/>
          <a:lstStyle/>
          <a:p>
            <a:endParaRPr/>
          </a:p>
        </p:txBody>
      </p:sp>
      <p:pic>
        <p:nvPicPr>
          <p:cNvPr id="422" name="Picture 2" descr="Picture 2"/>
          <p:cNvPicPr>
            <a:picLocks noChangeAspect="1"/>
          </p:cNvPicPr>
          <p:nvPr/>
        </p:nvPicPr>
        <p:blipFill>
          <a:blip r:embed="rId2"/>
          <a:srcRect l="18000" r="22266"/>
          <a:stretch>
            <a:fillRect/>
          </a:stretch>
        </p:blipFill>
        <p:spPr>
          <a:xfrm>
            <a:off x="11829508" y="13979"/>
            <a:ext cx="6534692" cy="8208001"/>
          </a:xfrm>
          <a:prstGeom prst="rect">
            <a:avLst/>
          </a:prstGeom>
          <a:ln w="12700">
            <a:miter lim="400000"/>
          </a:ln>
        </p:spPr>
      </p:pic>
      <p:pic>
        <p:nvPicPr>
          <p:cNvPr id="423" name="Picture 15" descr="Picture 15"/>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424" name="Freeform 17"/>
          <p:cNvSpPr/>
          <p:nvPr/>
        </p:nvSpPr>
        <p:spPr>
          <a:xfrm>
            <a:off x="-1" y="2705100"/>
            <a:ext cx="11658601" cy="3657600"/>
          </a:xfrm>
          <a:prstGeom prst="rect">
            <a:avLst/>
          </a:prstGeom>
          <a:solidFill>
            <a:srgbClr val="A8E989"/>
          </a:solidFill>
          <a:ln w="12700">
            <a:miter lim="400000"/>
          </a:ln>
        </p:spPr>
        <p:txBody>
          <a:bodyPr lIns="45719" rIns="45719"/>
          <a:lstStyle/>
          <a:p>
            <a:pPr>
              <a:defRPr>
                <a:solidFill>
                  <a:srgbClr val="A8E989"/>
                </a:solidFill>
              </a:defRPr>
            </a:pPr>
            <a:endParaRPr/>
          </a:p>
        </p:txBody>
      </p:sp>
      <p:sp>
        <p:nvSpPr>
          <p:cNvPr id="425" name="TextBox 16"/>
          <p:cNvSpPr txBox="1"/>
          <p:nvPr/>
        </p:nvSpPr>
        <p:spPr>
          <a:xfrm>
            <a:off x="619213" y="3051869"/>
            <a:ext cx="11365411" cy="320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a:buChar char="•"/>
              <a:defRPr sz="4000"/>
            </a:pPr>
            <a:r>
              <a:t>Village was on show internationally. </a:t>
            </a:r>
          </a:p>
          <a:p>
            <a:pPr marL="457200" indent="-457200">
              <a:buSzPct val="100000"/>
              <a:buFont typeface="Arial"/>
              <a:buChar char="•"/>
              <a:defRPr sz="4000"/>
            </a:pPr>
            <a:r>
              <a:t>Promoted as a Heritage village. </a:t>
            </a:r>
          </a:p>
          <a:p>
            <a:pPr marL="457200" indent="-457200">
              <a:buSzPct val="100000"/>
              <a:buFont typeface="Arial"/>
              <a:buChar char="•"/>
              <a:defRPr sz="4000"/>
            </a:pPr>
            <a:r>
              <a:t>Stanford “1857”.   </a:t>
            </a:r>
          </a:p>
          <a:p>
            <a:pPr marL="457200" indent="-457200">
              <a:buSzPct val="100000"/>
              <a:buFont typeface="Arial"/>
              <a:buChar char="•"/>
              <a:defRPr sz="4000"/>
            </a:pPr>
            <a:r>
              <a:t>47-Steps, marking routes, clean up prior and afterwards.</a:t>
            </a:r>
          </a:p>
        </p:txBody>
      </p:sp>
      <p:pic>
        <p:nvPicPr>
          <p:cNvPr id="426" name="Picture 3" descr="Picture 3"/>
          <p:cNvPicPr>
            <a:picLocks noChangeAspect="1"/>
          </p:cNvPicPr>
          <p:nvPr/>
        </p:nvPicPr>
        <p:blipFill>
          <a:blip r:embed="rId4"/>
          <a:srcRect l="14913" t="23432" b="3488"/>
          <a:stretch>
            <a:fillRect/>
          </a:stretch>
        </p:blipFill>
        <p:spPr>
          <a:xfrm>
            <a:off x="1240230" y="6511245"/>
            <a:ext cx="10116514" cy="3657601"/>
          </a:xfrm>
          <a:prstGeom prst="rect">
            <a:avLst/>
          </a:prstGeom>
          <a:ln w="12700">
            <a:miter lim="400000"/>
          </a:ln>
        </p:spPr>
      </p:pic>
      <p:sp>
        <p:nvSpPr>
          <p:cNvPr id="427"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428" name="TextBox 9"/>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ABSA CAPE EPIC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Freeform 13"/>
          <p:cNvSpPr/>
          <p:nvPr/>
        </p:nvSpPr>
        <p:spPr>
          <a:xfrm>
            <a:off x="9772825" y="2876550"/>
            <a:ext cx="1028701" cy="1028700"/>
          </a:xfrm>
          <a:prstGeom prst="rect">
            <a:avLst/>
          </a:prstGeom>
          <a:solidFill>
            <a:srgbClr val="A8E989">
              <a:alpha val="69804"/>
            </a:srgbClr>
          </a:solidFill>
          <a:ln w="12700">
            <a:miter lim="400000"/>
          </a:ln>
        </p:spPr>
        <p:txBody>
          <a:bodyPr lIns="45719" rIns="45719"/>
          <a:lstStyle/>
          <a:p>
            <a:endParaRPr/>
          </a:p>
        </p:txBody>
      </p:sp>
      <p:pic>
        <p:nvPicPr>
          <p:cNvPr id="431" name="Picture 6" descr="Picture 6"/>
          <p:cNvPicPr>
            <a:picLocks noChangeAspect="1"/>
          </p:cNvPicPr>
          <p:nvPr/>
        </p:nvPicPr>
        <p:blipFill>
          <a:blip r:embed="rId2"/>
          <a:stretch>
            <a:fillRect/>
          </a:stretch>
        </p:blipFill>
        <p:spPr>
          <a:xfrm>
            <a:off x="12270619" y="25013"/>
            <a:ext cx="6077779" cy="8090288"/>
          </a:xfrm>
          <a:prstGeom prst="rect">
            <a:avLst/>
          </a:prstGeom>
          <a:ln w="12700">
            <a:miter lim="400000"/>
          </a:ln>
        </p:spPr>
      </p:pic>
      <p:pic>
        <p:nvPicPr>
          <p:cNvPr id="432" name="Picture 15" descr="Picture 15"/>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433" name="Freeform 17"/>
          <p:cNvSpPr/>
          <p:nvPr/>
        </p:nvSpPr>
        <p:spPr>
          <a:xfrm>
            <a:off x="-1" y="3390900"/>
            <a:ext cx="8822960" cy="6514662"/>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434" name="TextBox 16"/>
          <p:cNvSpPr txBox="1"/>
          <p:nvPr/>
        </p:nvSpPr>
        <p:spPr>
          <a:xfrm>
            <a:off x="390613" y="3679661"/>
            <a:ext cx="8174267" cy="556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a:buChar char="•"/>
              <a:defRPr sz="4000">
                <a:solidFill>
                  <a:srgbClr val="FFFFFF"/>
                </a:solidFill>
              </a:defRPr>
            </a:pPr>
            <a:r>
              <a:t>Weeding, raking and general tidy-up.</a:t>
            </a:r>
          </a:p>
          <a:p>
            <a:pPr marL="457200" indent="-457200">
              <a:buSzPct val="100000"/>
              <a:buFont typeface="Arial"/>
              <a:buChar char="•"/>
              <a:defRPr sz="4000">
                <a:solidFill>
                  <a:srgbClr val="FFFFFF"/>
                </a:solidFill>
              </a:defRPr>
            </a:pPr>
            <a:r>
              <a:t>Cleaning bins. </a:t>
            </a:r>
          </a:p>
          <a:p>
            <a:pPr marL="457200" indent="-457200">
              <a:buSzPct val="100000"/>
              <a:buFont typeface="Arial"/>
              <a:buChar char="•"/>
              <a:defRPr sz="4000">
                <a:solidFill>
                  <a:srgbClr val="FFFFFF"/>
                </a:solidFill>
              </a:defRPr>
            </a:pPr>
            <a:r>
              <a:t>Cutting back reeds.</a:t>
            </a:r>
          </a:p>
          <a:p>
            <a:pPr marL="457200" indent="-457200">
              <a:buSzPct val="100000"/>
              <a:buFont typeface="Arial"/>
              <a:buChar char="•"/>
              <a:defRPr sz="4000">
                <a:solidFill>
                  <a:srgbClr val="FFFFFF"/>
                </a:solidFill>
              </a:defRPr>
            </a:pPr>
            <a:r>
              <a:t>Invasive removal.</a:t>
            </a:r>
          </a:p>
          <a:p>
            <a:pPr marL="457200" indent="-457200">
              <a:buSzPct val="100000"/>
              <a:buFont typeface="Arial"/>
              <a:buChar char="•"/>
              <a:defRPr sz="4000">
                <a:solidFill>
                  <a:srgbClr val="FFFFFF"/>
                </a:solidFill>
              </a:defRPr>
            </a:pPr>
            <a:r>
              <a:t>Litter and graffiti.  </a:t>
            </a:r>
          </a:p>
          <a:p>
            <a:pPr marL="457200" indent="-457200">
              <a:buSzPct val="100000"/>
              <a:buFont typeface="Arial"/>
              <a:buChar char="•"/>
              <a:defRPr sz="4000">
                <a:solidFill>
                  <a:srgbClr val="FFFFFF"/>
                </a:solidFill>
              </a:defRPr>
            </a:pPr>
            <a:r>
              <a:t>Irrigation.</a:t>
            </a:r>
          </a:p>
          <a:p>
            <a:pPr>
              <a:defRPr sz="4000">
                <a:solidFill>
                  <a:srgbClr val="FFFFFF"/>
                </a:solidFill>
              </a:defRPr>
            </a:pPr>
            <a:endParaRPr/>
          </a:p>
          <a:p>
            <a:pPr>
              <a:defRPr sz="4000">
                <a:solidFill>
                  <a:srgbClr val="FFFFFF"/>
                </a:solidFill>
              </a:defRPr>
            </a:pPr>
            <a:r>
              <a:t>And lots of nagging…!</a:t>
            </a:r>
          </a:p>
        </p:txBody>
      </p:sp>
      <p:pic>
        <p:nvPicPr>
          <p:cNvPr id="435" name="Picture 4" descr="Picture 4"/>
          <p:cNvPicPr>
            <a:picLocks noChangeAspect="1"/>
          </p:cNvPicPr>
          <p:nvPr/>
        </p:nvPicPr>
        <p:blipFill>
          <a:blip r:embed="rId4"/>
          <a:stretch>
            <a:fillRect/>
          </a:stretch>
        </p:blipFill>
        <p:spPr>
          <a:xfrm>
            <a:off x="8788493" y="-7936"/>
            <a:ext cx="2997368" cy="3246435"/>
          </a:xfrm>
          <a:prstGeom prst="rect">
            <a:avLst/>
          </a:prstGeom>
          <a:ln w="12700">
            <a:miter lim="400000"/>
          </a:ln>
        </p:spPr>
      </p:pic>
      <p:pic>
        <p:nvPicPr>
          <p:cNvPr id="436" name="Picture 1" descr="Picture 1"/>
          <p:cNvPicPr>
            <a:picLocks noChangeAspect="1"/>
          </p:cNvPicPr>
          <p:nvPr/>
        </p:nvPicPr>
        <p:blipFill>
          <a:blip r:embed="rId5"/>
          <a:stretch>
            <a:fillRect/>
          </a:stretch>
        </p:blipFill>
        <p:spPr>
          <a:xfrm>
            <a:off x="6291007" y="4740357"/>
            <a:ext cx="3340707" cy="4437444"/>
          </a:xfrm>
          <a:prstGeom prst="rect">
            <a:avLst/>
          </a:prstGeom>
          <a:ln w="12700">
            <a:miter lim="400000"/>
          </a:ln>
        </p:spPr>
      </p:pic>
      <p:sp>
        <p:nvSpPr>
          <p:cNvPr id="437"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438" name="TextBox 11"/>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MAINTENANCE </a:t>
            </a:r>
          </a:p>
        </p:txBody>
      </p:sp>
      <p:sp>
        <p:nvSpPr>
          <p:cNvPr id="439" name="Freeform 13"/>
          <p:cNvSpPr/>
          <p:nvPr/>
        </p:nvSpPr>
        <p:spPr>
          <a:xfrm>
            <a:off x="10529947" y="8149100"/>
            <a:ext cx="1028701" cy="1028701"/>
          </a:xfrm>
          <a:prstGeom prst="rect">
            <a:avLst/>
          </a:prstGeom>
          <a:solidFill>
            <a:srgbClr val="A8E989">
              <a:alpha val="69804"/>
            </a:srgbClr>
          </a:solidFill>
          <a:ln w="12700">
            <a:miter lim="400000"/>
          </a:ln>
        </p:spPr>
        <p:txBody>
          <a:bodyPr lIns="45719" rIns="45719"/>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Freeform 13"/>
          <p:cNvSpPr/>
          <p:nvPr/>
        </p:nvSpPr>
        <p:spPr>
          <a:xfrm>
            <a:off x="12496800" y="5943600"/>
            <a:ext cx="1028700" cy="1028700"/>
          </a:xfrm>
          <a:prstGeom prst="rect">
            <a:avLst/>
          </a:prstGeom>
          <a:solidFill>
            <a:srgbClr val="A8E989">
              <a:alpha val="69804"/>
            </a:srgbClr>
          </a:solidFill>
          <a:ln w="12700">
            <a:miter lim="400000"/>
          </a:ln>
        </p:spPr>
        <p:txBody>
          <a:bodyPr lIns="45719" rIns="45719"/>
          <a:lstStyle/>
          <a:p>
            <a:endParaRPr/>
          </a:p>
        </p:txBody>
      </p:sp>
      <p:sp>
        <p:nvSpPr>
          <p:cNvPr id="119" name="Freeform 11"/>
          <p:cNvSpPr/>
          <p:nvPr/>
        </p:nvSpPr>
        <p:spPr>
          <a:xfrm>
            <a:off x="9563100" y="2514600"/>
            <a:ext cx="1028700" cy="1028700"/>
          </a:xfrm>
          <a:prstGeom prst="rect">
            <a:avLst/>
          </a:prstGeom>
          <a:solidFill>
            <a:srgbClr val="A8E989">
              <a:alpha val="69804"/>
            </a:srgbClr>
          </a:solidFill>
          <a:ln w="12700">
            <a:miter lim="400000"/>
          </a:ln>
        </p:spPr>
        <p:txBody>
          <a:bodyPr lIns="45719" rIns="45719"/>
          <a:lstStyle/>
          <a:p>
            <a:endParaRPr/>
          </a:p>
        </p:txBody>
      </p:sp>
      <p:sp>
        <p:nvSpPr>
          <p:cNvPr id="120" name="Freeform 17"/>
          <p:cNvSpPr/>
          <p:nvPr/>
        </p:nvSpPr>
        <p:spPr>
          <a:xfrm>
            <a:off x="-2" y="3695698"/>
            <a:ext cx="8839202" cy="5410202"/>
          </a:xfrm>
          <a:prstGeom prst="rect">
            <a:avLst/>
          </a:prstGeom>
          <a:solidFill>
            <a:srgbClr val="A8E989"/>
          </a:solidFill>
          <a:ln w="12700">
            <a:miter lim="400000"/>
          </a:ln>
        </p:spPr>
        <p:txBody>
          <a:bodyPr lIns="45719" rIns="45719"/>
          <a:lstStyle/>
          <a:p>
            <a:endParaRPr/>
          </a:p>
        </p:txBody>
      </p:sp>
      <p:pic>
        <p:nvPicPr>
          <p:cNvPr id="121" name="Picture 22" descr="Picture 22"/>
          <p:cNvPicPr>
            <a:picLocks noChangeAspect="1"/>
          </p:cNvPicPr>
          <p:nvPr/>
        </p:nvPicPr>
        <p:blipFill>
          <a:blip r:embed="rId2"/>
          <a:stretch>
            <a:fillRect/>
          </a:stretch>
        </p:blipFill>
        <p:spPr>
          <a:xfrm>
            <a:off x="10201071" y="876300"/>
            <a:ext cx="7554371" cy="5448301"/>
          </a:xfrm>
          <a:prstGeom prst="rect">
            <a:avLst/>
          </a:prstGeom>
          <a:ln w="12700">
            <a:miter lim="400000"/>
          </a:ln>
        </p:spPr>
      </p:pic>
      <p:pic>
        <p:nvPicPr>
          <p:cNvPr id="122" name="Picture 21" descr="Picture 21"/>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123" name="TextBox 9"/>
          <p:cNvSpPr txBox="1"/>
          <p:nvPr/>
        </p:nvSpPr>
        <p:spPr>
          <a:xfrm>
            <a:off x="609599" y="1943100"/>
            <a:ext cx="13206845" cy="1311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2500"/>
              </a:lnSpc>
              <a:defRPr sz="3600" spc="907">
                <a:latin typeface="Open Sauce Sans"/>
                <a:ea typeface="Open Sauce Sans"/>
                <a:cs typeface="Open Sauce Sans"/>
                <a:sym typeface="Open Sauce Sans"/>
              </a:defRPr>
            </a:pPr>
            <a:r>
              <a:t>MANAGEMENT COMMITTEE </a:t>
            </a:r>
          </a:p>
          <a:p>
            <a:pPr>
              <a:lnSpc>
                <a:spcPts val="2500"/>
              </a:lnSpc>
              <a:defRPr sz="3600" spc="907">
                <a:latin typeface="Open Sauce Sans"/>
                <a:ea typeface="Open Sauce Sans"/>
                <a:cs typeface="Open Sauce Sans"/>
                <a:sym typeface="Open Sauce Sans"/>
              </a:defRPr>
            </a:pPr>
            <a:endParaRPr/>
          </a:p>
          <a:p>
            <a:pPr>
              <a:lnSpc>
                <a:spcPts val="2500"/>
              </a:lnSpc>
              <a:defRPr sz="3600" spc="907">
                <a:latin typeface="Open Sauce Sans"/>
                <a:ea typeface="Open Sauce Sans"/>
                <a:cs typeface="Open Sauce Sans"/>
                <a:sym typeface="Open Sauce Sans"/>
              </a:defRPr>
            </a:pPr>
            <a:endParaRPr/>
          </a:p>
          <a:p>
            <a:pPr>
              <a:lnSpc>
                <a:spcPts val="2500"/>
              </a:lnSpc>
              <a:defRPr sz="3600" spc="907">
                <a:latin typeface="Open Sauce Sans"/>
                <a:ea typeface="Open Sauce Sans"/>
                <a:cs typeface="Open Sauce Sans"/>
                <a:sym typeface="Open Sauce Sans"/>
              </a:defRPr>
            </a:pPr>
            <a:r>
              <a:t>MEMBERS</a:t>
            </a:r>
          </a:p>
        </p:txBody>
      </p:sp>
      <p:sp>
        <p:nvSpPr>
          <p:cNvPr id="124" name="TextBox 19"/>
          <p:cNvSpPr txBox="1"/>
          <p:nvPr/>
        </p:nvSpPr>
        <p:spPr>
          <a:xfrm>
            <a:off x="9335206" y="7569250"/>
            <a:ext cx="5599994" cy="1282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ts val="3300"/>
              </a:lnSpc>
              <a:defRPr sz="3200" i="1"/>
            </a:pPr>
            <a:r>
              <a:t>Individual commitment to a </a:t>
            </a:r>
          </a:p>
          <a:p>
            <a:pPr algn="ctr">
              <a:lnSpc>
                <a:spcPts val="3300"/>
              </a:lnSpc>
              <a:defRPr sz="3200" i="1"/>
            </a:pPr>
            <a:r>
              <a:t>group effort - that’s what makes </a:t>
            </a:r>
          </a:p>
          <a:p>
            <a:pPr algn="ctr">
              <a:lnSpc>
                <a:spcPts val="3300"/>
              </a:lnSpc>
              <a:defRPr sz="3200" i="1"/>
            </a:pPr>
            <a:r>
              <a:t>a team work!</a:t>
            </a:r>
          </a:p>
        </p:txBody>
      </p:sp>
      <p:sp>
        <p:nvSpPr>
          <p:cNvPr id="125" name="TextBox 1"/>
          <p:cNvSpPr txBox="1"/>
          <p:nvPr/>
        </p:nvSpPr>
        <p:spPr>
          <a:xfrm>
            <a:off x="742547" y="4153908"/>
            <a:ext cx="7478588" cy="456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3600"/>
            </a:pPr>
            <a:r>
              <a:t>John Kelley (Chairperson)</a:t>
            </a:r>
          </a:p>
          <a:p>
            <a:pPr marL="571500" indent="-571500">
              <a:buSzPct val="100000"/>
              <a:buFont typeface="Arial"/>
              <a:buChar char="•"/>
              <a:defRPr sz="3600"/>
            </a:pPr>
            <a:r>
              <a:t>Bea Whittaker (Treasurer)</a:t>
            </a:r>
          </a:p>
          <a:p>
            <a:pPr marL="571500" indent="-571500">
              <a:buSzPct val="100000"/>
              <a:buFont typeface="Arial"/>
              <a:buChar char="•"/>
              <a:defRPr sz="3600"/>
            </a:pPr>
            <a:r>
              <a:t>Melissa Mc Alpine (Secretary)</a:t>
            </a:r>
          </a:p>
          <a:p>
            <a:pPr marL="571500" indent="-571500">
              <a:buSzPct val="100000"/>
              <a:buFont typeface="Arial"/>
              <a:buChar char="•"/>
              <a:defRPr sz="3600"/>
            </a:pPr>
            <a:r>
              <a:t>James Aling (Heritage)</a:t>
            </a:r>
          </a:p>
          <a:p>
            <a:pPr marL="571500" indent="-571500">
              <a:buSzPct val="100000"/>
              <a:buFont typeface="Arial"/>
              <a:buChar char="•"/>
              <a:defRPr sz="3600"/>
            </a:pPr>
            <a:r>
              <a:t>Dave Hagen (Wandelpad &amp; Ward 1)</a:t>
            </a:r>
          </a:p>
          <a:p>
            <a:pPr marL="571500" indent="-571500">
              <a:buSzPct val="100000"/>
              <a:buFont typeface="Arial"/>
              <a:buChar char="•"/>
              <a:defRPr sz="3600"/>
            </a:pPr>
            <a:r>
              <a:t>Linda Strydom (Swop Shop)</a:t>
            </a:r>
          </a:p>
          <a:p>
            <a:pPr marL="571500" indent="-571500">
              <a:buSzPct val="100000"/>
              <a:buFont typeface="Arial"/>
              <a:buChar char="•"/>
              <a:defRPr sz="3600"/>
            </a:pPr>
            <a:r>
              <a:t>Debbie Braunlich (Forgotten Ones)</a:t>
            </a:r>
          </a:p>
          <a:p>
            <a:pPr marL="571500" indent="-571500">
              <a:buSzPct val="100000"/>
              <a:buFont typeface="Arial"/>
              <a:buChar char="•"/>
              <a:defRPr sz="3600"/>
            </a:pPr>
            <a:r>
              <a:t>Keith Brown (St Thomas Church)</a:t>
            </a:r>
          </a:p>
        </p:txBody>
      </p:sp>
      <p:sp>
        <p:nvSpPr>
          <p:cNvPr id="126" name="TextBox 14"/>
          <p:cNvSpPr txBox="1"/>
          <p:nvPr/>
        </p:nvSpPr>
        <p:spPr>
          <a:xfrm>
            <a:off x="605642" y="-38100"/>
            <a:ext cx="9909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Stanford Conservation</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Freeform 6"/>
          <p:cNvSpPr/>
          <p:nvPr/>
        </p:nvSpPr>
        <p:spPr>
          <a:xfrm>
            <a:off x="5912427" y="8858704"/>
            <a:ext cx="1028701" cy="1028701"/>
          </a:xfrm>
          <a:prstGeom prst="rect">
            <a:avLst/>
          </a:prstGeom>
          <a:solidFill>
            <a:srgbClr val="5980FF"/>
          </a:solidFill>
          <a:ln w="12700">
            <a:miter lim="400000"/>
          </a:ln>
        </p:spPr>
        <p:txBody>
          <a:bodyPr lIns="45719" rIns="45719"/>
          <a:lstStyle/>
          <a:p>
            <a:endParaRPr/>
          </a:p>
        </p:txBody>
      </p:sp>
      <p:grpSp>
        <p:nvGrpSpPr>
          <p:cNvPr id="445" name="Group 9"/>
          <p:cNvGrpSpPr/>
          <p:nvPr/>
        </p:nvGrpSpPr>
        <p:grpSpPr>
          <a:xfrm>
            <a:off x="9076" y="0"/>
            <a:ext cx="4527881" cy="10287000"/>
            <a:chOff x="0" y="0"/>
            <a:chExt cx="4527881" cy="10286999"/>
          </a:xfrm>
        </p:grpSpPr>
        <p:pic>
          <p:nvPicPr>
            <p:cNvPr id="442" name="Picture 2" descr="Picture 2"/>
            <p:cNvPicPr>
              <a:picLocks noChangeAspect="1"/>
            </p:cNvPicPr>
            <p:nvPr/>
          </p:nvPicPr>
          <p:blipFill>
            <a:blip r:embed="rId2"/>
            <a:stretch>
              <a:fillRect/>
            </a:stretch>
          </p:blipFill>
          <p:spPr>
            <a:xfrm>
              <a:off x="1" y="3441332"/>
              <a:ext cx="4527881" cy="3390629"/>
            </a:xfrm>
            <a:prstGeom prst="rect">
              <a:avLst/>
            </a:prstGeom>
            <a:ln w="12700" cap="flat">
              <a:noFill/>
              <a:miter lim="400000"/>
            </a:ln>
            <a:effectLst/>
          </p:spPr>
        </p:pic>
        <p:pic>
          <p:nvPicPr>
            <p:cNvPr id="443" name="Picture 4" descr="Picture 4"/>
            <p:cNvPicPr>
              <a:picLocks noChangeAspect="1"/>
            </p:cNvPicPr>
            <p:nvPr/>
          </p:nvPicPr>
          <p:blipFill>
            <a:blip r:embed="rId3"/>
            <a:stretch>
              <a:fillRect/>
            </a:stretch>
          </p:blipFill>
          <p:spPr>
            <a:xfrm>
              <a:off x="0" y="7273109"/>
              <a:ext cx="4527879" cy="3013891"/>
            </a:xfrm>
            <a:prstGeom prst="rect">
              <a:avLst/>
            </a:prstGeom>
            <a:ln w="12700" cap="flat">
              <a:noFill/>
              <a:miter lim="400000"/>
            </a:ln>
            <a:effectLst/>
          </p:spPr>
        </p:pic>
        <p:pic>
          <p:nvPicPr>
            <p:cNvPr id="444" name="Picture 5" descr="Picture 5"/>
            <p:cNvPicPr>
              <a:picLocks noChangeAspect="1"/>
            </p:cNvPicPr>
            <p:nvPr/>
          </p:nvPicPr>
          <p:blipFill>
            <a:blip r:embed="rId4"/>
            <a:stretch>
              <a:fillRect/>
            </a:stretch>
          </p:blipFill>
          <p:spPr>
            <a:xfrm>
              <a:off x="-1" y="0"/>
              <a:ext cx="4527881" cy="3013892"/>
            </a:xfrm>
            <a:prstGeom prst="rect">
              <a:avLst/>
            </a:prstGeom>
            <a:ln w="12700" cap="flat">
              <a:noFill/>
              <a:miter lim="400000"/>
            </a:ln>
            <a:effectLst/>
          </p:spPr>
        </p:pic>
      </p:grpSp>
      <p:grpSp>
        <p:nvGrpSpPr>
          <p:cNvPr id="449" name="Group 10"/>
          <p:cNvGrpSpPr/>
          <p:nvPr/>
        </p:nvGrpSpPr>
        <p:grpSpPr>
          <a:xfrm>
            <a:off x="13716000" y="0"/>
            <a:ext cx="4592288" cy="10287001"/>
            <a:chOff x="0" y="0"/>
            <a:chExt cx="4592287" cy="10286999"/>
          </a:xfrm>
        </p:grpSpPr>
        <p:pic>
          <p:nvPicPr>
            <p:cNvPr id="446" name="Picture 2" descr="Picture 2"/>
            <p:cNvPicPr>
              <a:picLocks noChangeAspect="1"/>
            </p:cNvPicPr>
            <p:nvPr/>
          </p:nvPicPr>
          <p:blipFill>
            <a:blip r:embed="rId5"/>
            <a:stretch>
              <a:fillRect/>
            </a:stretch>
          </p:blipFill>
          <p:spPr>
            <a:xfrm>
              <a:off x="0" y="0"/>
              <a:ext cx="4592288" cy="2276268"/>
            </a:xfrm>
            <a:prstGeom prst="rect">
              <a:avLst/>
            </a:prstGeom>
            <a:ln w="12700" cap="flat">
              <a:noFill/>
              <a:miter lim="400000"/>
            </a:ln>
            <a:effectLst/>
          </p:spPr>
        </p:pic>
        <p:pic>
          <p:nvPicPr>
            <p:cNvPr id="447" name="Picture 6" descr="Picture 6"/>
            <p:cNvPicPr>
              <a:picLocks noChangeAspect="1"/>
            </p:cNvPicPr>
            <p:nvPr/>
          </p:nvPicPr>
          <p:blipFill>
            <a:blip r:embed="rId6"/>
            <a:stretch>
              <a:fillRect/>
            </a:stretch>
          </p:blipFill>
          <p:spPr>
            <a:xfrm>
              <a:off x="0" y="7473852"/>
              <a:ext cx="4592288" cy="2813148"/>
            </a:xfrm>
            <a:prstGeom prst="rect">
              <a:avLst/>
            </a:prstGeom>
            <a:ln w="12700" cap="flat">
              <a:noFill/>
              <a:miter lim="400000"/>
            </a:ln>
            <a:effectLst/>
          </p:spPr>
        </p:pic>
        <p:pic>
          <p:nvPicPr>
            <p:cNvPr id="448" name="Picture 3" descr="Picture 3"/>
            <p:cNvPicPr>
              <a:picLocks noChangeAspect="1"/>
            </p:cNvPicPr>
            <p:nvPr/>
          </p:nvPicPr>
          <p:blipFill>
            <a:blip r:embed="rId7"/>
            <a:stretch>
              <a:fillRect/>
            </a:stretch>
          </p:blipFill>
          <p:spPr>
            <a:xfrm>
              <a:off x="0" y="2523786"/>
              <a:ext cx="4592288" cy="4658461"/>
            </a:xfrm>
            <a:prstGeom prst="rect">
              <a:avLst/>
            </a:prstGeom>
            <a:ln w="12700" cap="flat">
              <a:noFill/>
              <a:miter lim="400000"/>
            </a:ln>
            <a:effectLst/>
          </p:spPr>
        </p:pic>
      </p:grpSp>
      <p:sp>
        <p:nvSpPr>
          <p:cNvPr id="450" name="Freeform 17"/>
          <p:cNvSpPr/>
          <p:nvPr/>
        </p:nvSpPr>
        <p:spPr>
          <a:xfrm>
            <a:off x="4928756" y="2622556"/>
            <a:ext cx="8434076" cy="5686916"/>
          </a:xfrm>
          <a:prstGeom prst="rect">
            <a:avLst/>
          </a:prstGeom>
          <a:solidFill>
            <a:srgbClr val="A8E989"/>
          </a:solidFill>
          <a:ln w="12700">
            <a:miter lim="400000"/>
          </a:ln>
        </p:spPr>
        <p:txBody>
          <a:bodyPr lIns="45719" rIns="45719"/>
          <a:lstStyle/>
          <a:p>
            <a:endParaRPr/>
          </a:p>
        </p:txBody>
      </p:sp>
      <p:sp>
        <p:nvSpPr>
          <p:cNvPr id="451" name="TextBox 13"/>
          <p:cNvSpPr txBox="1"/>
          <p:nvPr/>
        </p:nvSpPr>
        <p:spPr>
          <a:xfrm>
            <a:off x="6128273" y="2628900"/>
            <a:ext cx="6246607" cy="5069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a:buChar char="•"/>
              <a:defRPr sz="4000"/>
            </a:pPr>
            <a:r>
              <a:t>Port Jacksons  </a:t>
            </a:r>
          </a:p>
          <a:p>
            <a:pPr marL="457200" indent="-457200">
              <a:buSzPct val="100000"/>
              <a:buFont typeface="Arial"/>
              <a:buChar char="•"/>
              <a:defRPr sz="4000"/>
            </a:pPr>
            <a:r>
              <a:t>Spanish Broom </a:t>
            </a:r>
          </a:p>
          <a:p>
            <a:pPr marL="457200" indent="-457200">
              <a:buSzPct val="100000"/>
              <a:buFont typeface="Arial"/>
              <a:buChar char="•"/>
              <a:defRPr sz="4000"/>
            </a:pPr>
            <a:r>
              <a:t>Black Wattle </a:t>
            </a:r>
          </a:p>
          <a:p>
            <a:pPr marL="457200" indent="-457200">
              <a:buSzPct val="100000"/>
              <a:buFont typeface="Arial"/>
              <a:buChar char="•"/>
              <a:defRPr sz="4000"/>
            </a:pPr>
            <a:r>
              <a:t>Syringa </a:t>
            </a:r>
          </a:p>
          <a:p>
            <a:pPr marL="457200" indent="-457200">
              <a:buSzPct val="100000"/>
              <a:buFont typeface="Arial"/>
              <a:buChar char="•"/>
              <a:defRPr sz="4000"/>
            </a:pPr>
            <a:r>
              <a:t>Patterson's Curse   </a:t>
            </a:r>
          </a:p>
          <a:p>
            <a:pPr marL="457200" indent="-457200">
              <a:buSzPct val="100000"/>
              <a:buFont typeface="Arial"/>
              <a:buChar char="•"/>
              <a:defRPr sz="4000"/>
            </a:pPr>
            <a:r>
              <a:t>Poplars / Blue Gum</a:t>
            </a:r>
          </a:p>
          <a:p>
            <a:pPr marL="457200" indent="-457200">
              <a:buSzPct val="100000"/>
              <a:buFont typeface="Arial"/>
              <a:buChar char="•"/>
              <a:defRPr sz="4000"/>
            </a:pPr>
            <a:r>
              <a:t>“Klim Op” Vine </a:t>
            </a:r>
          </a:p>
          <a:p>
            <a:pPr marL="457200" indent="-457200">
              <a:buSzPct val="100000"/>
              <a:buFont typeface="Arial"/>
              <a:buChar char="•"/>
              <a:defRPr sz="4000"/>
            </a:pPr>
            <a:r>
              <a:t>Brazilian Pepper </a:t>
            </a:r>
          </a:p>
        </p:txBody>
      </p:sp>
      <p:sp>
        <p:nvSpPr>
          <p:cNvPr id="452" name="TextBox 14"/>
          <p:cNvSpPr txBox="1"/>
          <p:nvPr/>
        </p:nvSpPr>
        <p:spPr>
          <a:xfrm>
            <a:off x="5177642" y="-178702"/>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15000"/>
              </a:lnSpc>
              <a:defRPr sz="6000">
                <a:latin typeface="DM Serif Display"/>
                <a:ea typeface="DM Serif Display"/>
                <a:cs typeface="DM Serif Display"/>
                <a:sym typeface="DM Serif Display"/>
              </a:defRPr>
            </a:lvl1pPr>
          </a:lstStyle>
          <a:p>
            <a:r>
              <a:t>The Wandelpad</a:t>
            </a:r>
          </a:p>
        </p:txBody>
      </p:sp>
      <p:sp>
        <p:nvSpPr>
          <p:cNvPr id="453" name="TextBox 20"/>
          <p:cNvSpPr txBox="1"/>
          <p:nvPr/>
        </p:nvSpPr>
        <p:spPr>
          <a:xfrm>
            <a:off x="4928756" y="1977530"/>
            <a:ext cx="8787245"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2500"/>
              </a:lnSpc>
              <a:defRPr sz="3600" spc="907">
                <a:latin typeface="Open Sauce Sans"/>
                <a:ea typeface="Open Sauce Sans"/>
                <a:cs typeface="Open Sauce Sans"/>
                <a:sym typeface="Open Sauce Sans"/>
              </a:defRPr>
            </a:lvl1pPr>
          </a:lstStyle>
          <a:p>
            <a:r>
              <a:t>INVASIVE REMOVAL </a:t>
            </a:r>
          </a:p>
        </p:txBody>
      </p:sp>
      <p:pic>
        <p:nvPicPr>
          <p:cNvPr id="454" name="Picture 21" descr="Picture 21"/>
          <p:cNvPicPr>
            <a:picLocks noChangeAspect="1"/>
          </p:cNvPicPr>
          <p:nvPr/>
        </p:nvPicPr>
        <p:blipFill>
          <a:blip r:embed="rId8"/>
          <a:stretch>
            <a:fillRect/>
          </a:stretch>
        </p:blipFill>
        <p:spPr>
          <a:xfrm>
            <a:off x="7924800" y="7787985"/>
            <a:ext cx="2499015" cy="2499015"/>
          </a:xfrm>
          <a:prstGeom prst="rect">
            <a:avLst/>
          </a:prstGeom>
          <a:ln w="12700">
            <a:miter lim="400000"/>
          </a:ln>
        </p:spPr>
      </p:pic>
      <p:sp>
        <p:nvSpPr>
          <p:cNvPr id="455" name="Freeform 6"/>
          <p:cNvSpPr/>
          <p:nvPr/>
        </p:nvSpPr>
        <p:spPr>
          <a:xfrm>
            <a:off x="11378972" y="8880426"/>
            <a:ext cx="1028701" cy="1028701"/>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Freeform 13"/>
          <p:cNvSpPr/>
          <p:nvPr/>
        </p:nvSpPr>
        <p:spPr>
          <a:xfrm>
            <a:off x="12850648" y="7810500"/>
            <a:ext cx="1028701" cy="1028700"/>
          </a:xfrm>
          <a:prstGeom prst="rect">
            <a:avLst/>
          </a:prstGeom>
          <a:solidFill>
            <a:srgbClr val="A8E989">
              <a:alpha val="69804"/>
            </a:srgbClr>
          </a:solidFill>
          <a:ln w="12700">
            <a:miter lim="400000"/>
          </a:ln>
        </p:spPr>
        <p:txBody>
          <a:bodyPr lIns="45719" rIns="45719"/>
          <a:lstStyle/>
          <a:p>
            <a:endParaRPr/>
          </a:p>
        </p:txBody>
      </p:sp>
      <p:sp>
        <p:nvSpPr>
          <p:cNvPr id="458" name="Freeform 13"/>
          <p:cNvSpPr/>
          <p:nvPr/>
        </p:nvSpPr>
        <p:spPr>
          <a:xfrm>
            <a:off x="11369810" y="493188"/>
            <a:ext cx="1028701" cy="1028701"/>
          </a:xfrm>
          <a:prstGeom prst="rect">
            <a:avLst/>
          </a:prstGeom>
          <a:solidFill>
            <a:srgbClr val="A8E989">
              <a:alpha val="69804"/>
            </a:srgbClr>
          </a:solidFill>
          <a:ln w="12700">
            <a:miter lim="400000"/>
          </a:ln>
        </p:spPr>
        <p:txBody>
          <a:bodyPr lIns="45719" rIns="45719"/>
          <a:lstStyle/>
          <a:p>
            <a:endParaRPr/>
          </a:p>
        </p:txBody>
      </p:sp>
      <p:pic>
        <p:nvPicPr>
          <p:cNvPr id="459" name="Picture 7" descr="Picture 7"/>
          <p:cNvPicPr>
            <a:picLocks noChangeAspect="1"/>
          </p:cNvPicPr>
          <p:nvPr/>
        </p:nvPicPr>
        <p:blipFill>
          <a:blip r:embed="rId2"/>
          <a:stretch>
            <a:fillRect/>
          </a:stretch>
        </p:blipFill>
        <p:spPr>
          <a:xfrm>
            <a:off x="12131999" y="0"/>
            <a:ext cx="6156001" cy="8208000"/>
          </a:xfrm>
          <a:prstGeom prst="rect">
            <a:avLst/>
          </a:prstGeom>
          <a:ln w="12700">
            <a:miter lim="400000"/>
          </a:ln>
        </p:spPr>
      </p:pic>
      <p:sp>
        <p:nvSpPr>
          <p:cNvPr id="460" name="Freeform 17"/>
          <p:cNvSpPr/>
          <p:nvPr/>
        </p:nvSpPr>
        <p:spPr>
          <a:xfrm>
            <a:off x="-1" y="2711260"/>
            <a:ext cx="11353801" cy="2112028"/>
          </a:xfrm>
          <a:prstGeom prst="rect">
            <a:avLst/>
          </a:prstGeom>
          <a:solidFill>
            <a:srgbClr val="5980FF"/>
          </a:solidFill>
          <a:ln w="12700">
            <a:miter lim="400000"/>
          </a:ln>
        </p:spPr>
        <p:txBody>
          <a:bodyPr lIns="45719" rIns="45719"/>
          <a:lstStyle/>
          <a:p>
            <a:endParaRPr/>
          </a:p>
        </p:txBody>
      </p:sp>
      <p:pic>
        <p:nvPicPr>
          <p:cNvPr id="461" name="Picture 21" descr="Picture 21"/>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462" name="TextBox 20"/>
          <p:cNvSpPr txBox="1"/>
          <p:nvPr/>
        </p:nvSpPr>
        <p:spPr>
          <a:xfrm>
            <a:off x="533399" y="2705100"/>
            <a:ext cx="11636513" cy="1555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571500" indent="-571500">
              <a:lnSpc>
                <a:spcPct val="150000"/>
              </a:lnSpc>
              <a:buSzPct val="100000"/>
              <a:buFont typeface="Arial"/>
              <a:buChar char="•"/>
              <a:defRPr sz="4000">
                <a:solidFill>
                  <a:srgbClr val="FFFFFF"/>
                </a:solidFill>
              </a:defRPr>
            </a:pPr>
            <a:r>
              <a:t>More than half of the Wandelpad was destroyed.</a:t>
            </a:r>
          </a:p>
          <a:p>
            <a:pPr marL="571500" indent="-571500">
              <a:lnSpc>
                <a:spcPct val="150000"/>
              </a:lnSpc>
              <a:buSzPct val="100000"/>
              <a:buFont typeface="Arial"/>
              <a:buChar char="•"/>
              <a:defRPr sz="4000">
                <a:solidFill>
                  <a:srgbClr val="FFFFFF"/>
                </a:solidFill>
              </a:defRPr>
            </a:pPr>
            <a:r>
              <a:t>6 Wandelpad members’ homes flooded.</a:t>
            </a:r>
          </a:p>
        </p:txBody>
      </p:sp>
      <p:pic>
        <p:nvPicPr>
          <p:cNvPr id="463" name="Picture 2" descr="Picture 2"/>
          <p:cNvPicPr>
            <a:picLocks noChangeAspect="1"/>
          </p:cNvPicPr>
          <p:nvPr/>
        </p:nvPicPr>
        <p:blipFill>
          <a:blip r:embed="rId4"/>
          <a:srcRect l="10147" r="13378"/>
          <a:stretch>
            <a:fillRect/>
          </a:stretch>
        </p:blipFill>
        <p:spPr>
          <a:xfrm>
            <a:off x="6400800" y="5151018"/>
            <a:ext cx="4876799" cy="4019579"/>
          </a:xfrm>
          <a:prstGeom prst="rect">
            <a:avLst/>
          </a:prstGeom>
          <a:ln w="12700">
            <a:miter lim="400000"/>
          </a:ln>
        </p:spPr>
      </p:pic>
      <p:pic>
        <p:nvPicPr>
          <p:cNvPr id="464" name="Picture 1" descr="Picture 1"/>
          <p:cNvPicPr>
            <a:picLocks noChangeAspect="1"/>
          </p:cNvPicPr>
          <p:nvPr/>
        </p:nvPicPr>
        <p:blipFill>
          <a:blip r:embed="rId5"/>
          <a:stretch>
            <a:fillRect/>
          </a:stretch>
        </p:blipFill>
        <p:spPr>
          <a:xfrm>
            <a:off x="407469" y="5151018"/>
            <a:ext cx="5356675" cy="4019579"/>
          </a:xfrm>
          <a:prstGeom prst="rect">
            <a:avLst/>
          </a:prstGeom>
          <a:ln w="12700">
            <a:miter lim="400000"/>
          </a:ln>
        </p:spPr>
      </p:pic>
      <p:sp>
        <p:nvSpPr>
          <p:cNvPr id="465"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466" name="TextBox 4"/>
          <p:cNvSpPr txBox="1"/>
          <p:nvPr/>
        </p:nvSpPr>
        <p:spPr>
          <a:xfrm>
            <a:off x="585355" y="2118131"/>
            <a:ext cx="9701646" cy="676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SEPTEMBER FLOOD</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Freeform 6"/>
          <p:cNvSpPr/>
          <p:nvPr/>
        </p:nvSpPr>
        <p:spPr>
          <a:xfrm>
            <a:off x="12115800" y="1066800"/>
            <a:ext cx="1028700" cy="1028700"/>
          </a:xfrm>
          <a:prstGeom prst="rect">
            <a:avLst/>
          </a:prstGeom>
          <a:solidFill>
            <a:srgbClr val="5980FF"/>
          </a:solidFill>
          <a:ln w="12700">
            <a:miter lim="400000"/>
          </a:ln>
        </p:spPr>
        <p:txBody>
          <a:bodyPr lIns="45719" rIns="45719"/>
          <a:lstStyle/>
          <a:p>
            <a:endParaRPr/>
          </a:p>
        </p:txBody>
      </p:sp>
      <p:sp>
        <p:nvSpPr>
          <p:cNvPr id="469" name="Freeform 17"/>
          <p:cNvSpPr/>
          <p:nvPr/>
        </p:nvSpPr>
        <p:spPr>
          <a:xfrm>
            <a:off x="-1" y="2688728"/>
            <a:ext cx="12725403" cy="6493372"/>
          </a:xfrm>
          <a:prstGeom prst="rect">
            <a:avLst/>
          </a:prstGeom>
          <a:solidFill>
            <a:srgbClr val="A8E989"/>
          </a:solidFill>
          <a:ln w="12700">
            <a:miter lim="400000"/>
          </a:ln>
        </p:spPr>
        <p:txBody>
          <a:bodyPr lIns="45719" rIns="45719"/>
          <a:lstStyle/>
          <a:p>
            <a:endParaRPr/>
          </a:p>
        </p:txBody>
      </p:sp>
      <p:sp>
        <p:nvSpPr>
          <p:cNvPr id="470" name="TextBox 7"/>
          <p:cNvSpPr txBox="1"/>
          <p:nvPr/>
        </p:nvSpPr>
        <p:spPr>
          <a:xfrm>
            <a:off x="597998" y="2836306"/>
            <a:ext cx="12081683" cy="623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3600"/>
            </a:pPr>
            <a:r>
              <a:t>Special thanks to Bea for managing the flood buddies.  </a:t>
            </a:r>
          </a:p>
          <a:p>
            <a:pPr marL="571500" indent="-571500">
              <a:buSzPct val="100000"/>
              <a:buFont typeface="Arial"/>
              <a:buChar char="•"/>
              <a:defRPr sz="3600"/>
            </a:pPr>
            <a:r>
              <a:t>Debbie B for taking over the reins on the Wandelpad.  </a:t>
            </a:r>
          </a:p>
          <a:p>
            <a:pPr marL="571500" indent="-571500">
              <a:buSzPct val="100000"/>
              <a:buFont typeface="Arial"/>
              <a:buChar char="•"/>
              <a:defRPr sz="3600"/>
            </a:pPr>
            <a:r>
              <a:t>Neil E helped tirelessly to fix the Wandelpad and organize the volunteer groups.  </a:t>
            </a:r>
          </a:p>
          <a:p>
            <a:pPr marL="571500" indent="-571500">
              <a:buSzPct val="100000"/>
              <a:buFont typeface="Arial"/>
              <a:buChar char="•"/>
              <a:defRPr sz="3600"/>
            </a:pPr>
            <a:r>
              <a:t>Over 45 trees and shrubs lifted, replanted and staked.  </a:t>
            </a:r>
          </a:p>
          <a:p>
            <a:pPr marL="571500" indent="-571500">
              <a:buSzPct val="100000"/>
              <a:buFont typeface="Arial"/>
              <a:buChar char="•"/>
              <a:defRPr sz="3600"/>
            </a:pPr>
            <a:r>
              <a:t>Benches/signs salvaged and new ones installed.  </a:t>
            </a:r>
          </a:p>
          <a:p>
            <a:pPr marL="571500" indent="-571500">
              <a:buSzPct val="100000"/>
              <a:buFont typeface="Arial"/>
              <a:buChar char="•"/>
              <a:defRPr sz="3600"/>
            </a:pPr>
            <a:r>
              <a:t>Memorial park to R43 – village volunteers cleared the area and collected rocks to make new paths. </a:t>
            </a:r>
          </a:p>
          <a:p>
            <a:pPr marL="571500" indent="-571500">
              <a:buSzPct val="100000"/>
              <a:buFont typeface="Arial"/>
              <a:buChar char="•"/>
              <a:defRPr sz="3600"/>
            </a:pPr>
            <a:r>
              <a:t>Quentin Green for the land art installation. </a:t>
            </a:r>
          </a:p>
          <a:p>
            <a:pPr marL="571500" indent="-571500">
              <a:buSzPct val="100000"/>
              <a:buFont typeface="Arial"/>
              <a:buChar char="•"/>
              <a:defRPr sz="3600"/>
            </a:pPr>
            <a:r>
              <a:t>Local farmers came to help with machinery.  </a:t>
            </a:r>
          </a:p>
          <a:p>
            <a:pPr marL="571500" indent="-571500">
              <a:buSzPct val="100000"/>
              <a:buFont typeface="Arial"/>
              <a:buChar char="•"/>
              <a:defRPr sz="3600"/>
            </a:pPr>
            <a:r>
              <a:t>Canoe club cleaned the river of litter. </a:t>
            </a:r>
          </a:p>
        </p:txBody>
      </p:sp>
      <p:sp>
        <p:nvSpPr>
          <p:cNvPr id="471"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472" name="TextBox 6"/>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FLOOD DAMAGE FIX UP </a:t>
            </a:r>
          </a:p>
        </p:txBody>
      </p:sp>
      <p:pic>
        <p:nvPicPr>
          <p:cNvPr id="473" name="Picture 13" descr="Picture 13"/>
          <p:cNvPicPr>
            <a:picLocks noChangeAspect="1"/>
          </p:cNvPicPr>
          <p:nvPr/>
        </p:nvPicPr>
        <p:blipFill>
          <a:blip r:embed="rId2"/>
          <a:stretch>
            <a:fillRect/>
          </a:stretch>
        </p:blipFill>
        <p:spPr>
          <a:xfrm>
            <a:off x="15316198" y="7406546"/>
            <a:ext cx="2499016" cy="2499016"/>
          </a:xfrm>
          <a:prstGeom prst="rect">
            <a:avLst/>
          </a:prstGeom>
          <a:ln w="12700">
            <a:miter lim="400000"/>
          </a:ln>
        </p:spPr>
      </p:pic>
      <p:pic>
        <p:nvPicPr>
          <p:cNvPr id="474" name="Picture 14" descr="Picture 14"/>
          <p:cNvPicPr>
            <a:picLocks noChangeAspect="1"/>
          </p:cNvPicPr>
          <p:nvPr/>
        </p:nvPicPr>
        <p:blipFill>
          <a:blip r:embed="rId3"/>
          <a:stretch>
            <a:fillRect/>
          </a:stretch>
        </p:blipFill>
        <p:spPr>
          <a:xfrm>
            <a:off x="12835415" y="-8605"/>
            <a:ext cx="5452585" cy="4085304"/>
          </a:xfrm>
          <a:prstGeom prst="rect">
            <a:avLst/>
          </a:prstGeom>
          <a:ln w="12700">
            <a:miter lim="400000"/>
          </a:ln>
        </p:spPr>
      </p:pic>
      <p:sp>
        <p:nvSpPr>
          <p:cNvPr id="475" name="Freeform 6"/>
          <p:cNvSpPr/>
          <p:nvPr/>
        </p:nvSpPr>
        <p:spPr>
          <a:xfrm>
            <a:off x="12115800" y="8534400"/>
            <a:ext cx="1028700" cy="1028700"/>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Freeform 13"/>
          <p:cNvSpPr/>
          <p:nvPr/>
        </p:nvSpPr>
        <p:spPr>
          <a:xfrm>
            <a:off x="13289340" y="1149676"/>
            <a:ext cx="1028701" cy="1028701"/>
          </a:xfrm>
          <a:prstGeom prst="rect">
            <a:avLst/>
          </a:prstGeom>
          <a:solidFill>
            <a:srgbClr val="A8E989">
              <a:alpha val="69804"/>
            </a:srgbClr>
          </a:solidFill>
          <a:ln w="12700">
            <a:miter lim="400000"/>
          </a:ln>
        </p:spPr>
        <p:txBody>
          <a:bodyPr lIns="45719" rIns="45719"/>
          <a:lstStyle/>
          <a:p>
            <a:endParaRPr/>
          </a:p>
        </p:txBody>
      </p:sp>
      <p:sp>
        <p:nvSpPr>
          <p:cNvPr id="478" name="Freeform 17"/>
          <p:cNvSpPr/>
          <p:nvPr/>
        </p:nvSpPr>
        <p:spPr>
          <a:xfrm>
            <a:off x="-1" y="2860376"/>
            <a:ext cx="13881315" cy="6454878"/>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479" name="TextBox 1"/>
          <p:cNvSpPr txBox="1"/>
          <p:nvPr/>
        </p:nvSpPr>
        <p:spPr>
          <a:xfrm>
            <a:off x="412768" y="3195679"/>
            <a:ext cx="13422825" cy="679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3600">
                <a:solidFill>
                  <a:srgbClr val="FFFFFF"/>
                </a:solidFill>
              </a:defRPr>
            </a:pPr>
            <a:r>
              <a:t>Phragmites reed and rhizome root structure has a high impact on flood levels. </a:t>
            </a:r>
          </a:p>
          <a:p>
            <a:pPr marL="285750" indent="-285750">
              <a:buSzPct val="100000"/>
              <a:buFont typeface="Arial"/>
              <a:buChar char="•"/>
              <a:defRPr sz="3600">
                <a:solidFill>
                  <a:srgbClr val="FFFFFF"/>
                </a:solidFill>
              </a:defRPr>
            </a:pPr>
            <a:r>
              <a:t> Sub-project initiated by Kevin King &amp; Bea. </a:t>
            </a:r>
          </a:p>
          <a:p>
            <a:pPr marL="285750" indent="-285750">
              <a:buSzPct val="100000"/>
              <a:buFont typeface="Arial"/>
              <a:buChar char="•"/>
              <a:defRPr sz="3600">
                <a:solidFill>
                  <a:srgbClr val="FFFFFF"/>
                </a:solidFill>
              </a:defRPr>
            </a:pPr>
            <a:r>
              <a:t>Working under the auspices of Stanford Conservation.  </a:t>
            </a:r>
          </a:p>
          <a:p>
            <a:pPr marL="285750" indent="-285750">
              <a:buSzPct val="100000"/>
              <a:buFont typeface="Arial"/>
              <a:buChar char="•"/>
              <a:defRPr sz="3600">
                <a:solidFill>
                  <a:srgbClr val="FFFFFF"/>
                </a:solidFill>
              </a:defRPr>
            </a:pPr>
            <a:r>
              <a:t>Crowd funded (R 26 000). </a:t>
            </a:r>
          </a:p>
          <a:p>
            <a:pPr marL="285750" indent="-285750">
              <a:buSzPct val="100000"/>
              <a:buFont typeface="Arial"/>
              <a:buChar char="•"/>
              <a:defRPr sz="3600">
                <a:solidFill>
                  <a:srgbClr val="FFFFFF"/>
                </a:solidFill>
              </a:defRPr>
            </a:pPr>
            <a:r>
              <a:t>Ward 1 small project allocation of R 40 000 to cut reeds.   </a:t>
            </a:r>
          </a:p>
          <a:p>
            <a:pPr marL="285750" indent="-285750">
              <a:buSzPct val="100000"/>
              <a:buFont typeface="Arial"/>
              <a:buChar char="•"/>
              <a:defRPr sz="3600">
                <a:solidFill>
                  <a:srgbClr val="FFFFFF"/>
                </a:solidFill>
              </a:defRPr>
            </a:pPr>
            <a:r>
              <a:t>Scope – cut and maintain our riverside from Greer to R43 bridge </a:t>
            </a:r>
          </a:p>
          <a:p>
            <a:pPr>
              <a:defRPr sz="3600">
                <a:solidFill>
                  <a:srgbClr val="FFFFFF"/>
                </a:solidFill>
              </a:defRPr>
            </a:pPr>
            <a:r>
              <a:t>   (17 000 m²).</a:t>
            </a:r>
          </a:p>
          <a:p>
            <a:pPr marL="285750" indent="-285750">
              <a:buSzPct val="100000"/>
              <a:buFont typeface="Arial"/>
              <a:buChar char="•"/>
              <a:defRPr sz="3600">
                <a:solidFill>
                  <a:srgbClr val="FFFFFF"/>
                </a:solidFill>
              </a:defRPr>
            </a:pPr>
            <a:r>
              <a:t>Pilot – Kikuyu and Buffalo grass – smother/kill of  rhizome </a:t>
            </a:r>
          </a:p>
          <a:p>
            <a:pPr marL="285750" indent="-285750">
              <a:buSzPct val="100000"/>
              <a:buFont typeface="Arial"/>
              <a:buChar char="•"/>
              <a:defRPr sz="3600">
                <a:solidFill>
                  <a:srgbClr val="FFFFFF"/>
                </a:solidFill>
              </a:defRPr>
            </a:pPr>
            <a:r>
              <a:t>Phase 2 – Sillery to R43 – more crowd funding required. </a:t>
            </a:r>
          </a:p>
          <a:p>
            <a:pPr>
              <a:defRPr sz="3600"/>
            </a:pPr>
            <a:endParaRPr/>
          </a:p>
        </p:txBody>
      </p:sp>
      <p:pic>
        <p:nvPicPr>
          <p:cNvPr id="480" name="Picture 2" descr="Picture 2"/>
          <p:cNvPicPr>
            <a:picLocks noChangeAspect="1"/>
          </p:cNvPicPr>
          <p:nvPr/>
        </p:nvPicPr>
        <p:blipFill>
          <a:blip r:embed="rId2"/>
          <a:srcRect l="13734"/>
          <a:stretch>
            <a:fillRect/>
          </a:stretch>
        </p:blipFill>
        <p:spPr>
          <a:xfrm>
            <a:off x="14051340" y="0"/>
            <a:ext cx="4236659" cy="4229100"/>
          </a:xfrm>
          <a:prstGeom prst="rect">
            <a:avLst/>
          </a:prstGeom>
          <a:ln w="12700">
            <a:miter lim="400000"/>
          </a:ln>
        </p:spPr>
      </p:pic>
      <p:pic>
        <p:nvPicPr>
          <p:cNvPr id="481" name="Picture 7" descr="Picture 7"/>
          <p:cNvPicPr>
            <a:picLocks noChangeAspect="1"/>
          </p:cNvPicPr>
          <p:nvPr/>
        </p:nvPicPr>
        <p:blipFill>
          <a:blip r:embed="rId3"/>
          <a:stretch>
            <a:fillRect/>
          </a:stretch>
        </p:blipFill>
        <p:spPr>
          <a:xfrm>
            <a:off x="15312387" y="7429500"/>
            <a:ext cx="2499016" cy="2499015"/>
          </a:xfrm>
          <a:prstGeom prst="rect">
            <a:avLst/>
          </a:prstGeom>
          <a:ln w="12700">
            <a:miter lim="400000"/>
          </a:ln>
        </p:spPr>
      </p:pic>
      <p:sp>
        <p:nvSpPr>
          <p:cNvPr id="482"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483" name="TextBox 3"/>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REED CLEARING PROJECT </a:t>
            </a:r>
          </a:p>
        </p:txBody>
      </p:sp>
      <p:sp>
        <p:nvSpPr>
          <p:cNvPr id="484" name="Freeform 13"/>
          <p:cNvSpPr/>
          <p:nvPr/>
        </p:nvSpPr>
        <p:spPr>
          <a:xfrm>
            <a:off x="14341882" y="5573464"/>
            <a:ext cx="1028701" cy="1028701"/>
          </a:xfrm>
          <a:prstGeom prst="rect">
            <a:avLst/>
          </a:prstGeom>
          <a:solidFill>
            <a:srgbClr val="A8E989">
              <a:alpha val="69804"/>
            </a:srgbClr>
          </a:solidFill>
          <a:ln w="12700">
            <a:miter lim="400000"/>
          </a:ln>
        </p:spPr>
        <p:txBody>
          <a:bodyPr lIns="45719" rIns="45719"/>
          <a:lstStyle/>
          <a:p>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Freeform 17"/>
          <p:cNvSpPr/>
          <p:nvPr/>
        </p:nvSpPr>
        <p:spPr>
          <a:xfrm>
            <a:off x="-1" y="2748685"/>
            <a:ext cx="11578020" cy="6662016"/>
          </a:xfrm>
          <a:prstGeom prst="rect">
            <a:avLst/>
          </a:prstGeom>
          <a:solidFill>
            <a:srgbClr val="A8E989"/>
          </a:solidFill>
          <a:ln w="12700">
            <a:miter lim="400000"/>
          </a:ln>
        </p:spPr>
        <p:txBody>
          <a:bodyPr lIns="45719" rIns="45719"/>
          <a:lstStyle/>
          <a:p>
            <a:endParaRPr/>
          </a:p>
        </p:txBody>
      </p:sp>
      <p:sp>
        <p:nvSpPr>
          <p:cNvPr id="487" name="TextBox 12"/>
          <p:cNvSpPr txBox="1"/>
          <p:nvPr/>
        </p:nvSpPr>
        <p:spPr>
          <a:xfrm>
            <a:off x="350520" y="3180457"/>
            <a:ext cx="11181779" cy="603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a:buChar char="•"/>
              <a:defRPr sz="3200"/>
            </a:pPr>
            <a:r>
              <a:t>Sections of Wandelpad will be </a:t>
            </a:r>
            <a:r>
              <a:rPr b="1"/>
              <a:t>wheelchair-friendly</a:t>
            </a:r>
          </a:p>
          <a:p>
            <a:pPr>
              <a:defRPr sz="3200"/>
            </a:pPr>
            <a:endParaRPr b="1"/>
          </a:p>
          <a:p>
            <a:pPr marL="457200" indent="-457200">
              <a:buSzPct val="100000"/>
              <a:buFont typeface="Arial"/>
              <a:buChar char="•"/>
              <a:defRPr sz="3200"/>
            </a:pPr>
            <a:r>
              <a:t>New QR-coded </a:t>
            </a:r>
            <a:r>
              <a:rPr b="1"/>
              <a:t>signage and visitors map </a:t>
            </a:r>
          </a:p>
          <a:p>
            <a:pPr>
              <a:defRPr sz="3200"/>
            </a:pPr>
            <a:r>
              <a:t>     - Interesting heritage  information  </a:t>
            </a:r>
          </a:p>
          <a:p>
            <a:pPr>
              <a:defRPr sz="3200"/>
            </a:pPr>
            <a:r>
              <a:t>     - Donate to Stanford Conservation  </a:t>
            </a:r>
          </a:p>
          <a:p>
            <a:pPr>
              <a:defRPr sz="3200"/>
            </a:pPr>
            <a:r>
              <a:t>     - Where am I? </a:t>
            </a:r>
          </a:p>
          <a:p>
            <a:pPr>
              <a:defRPr sz="3200"/>
            </a:pPr>
            <a:r>
              <a:t>     - Latest estuary water tests  </a:t>
            </a:r>
          </a:p>
          <a:p>
            <a:pPr>
              <a:defRPr sz="3200"/>
            </a:pPr>
            <a:endParaRPr/>
          </a:p>
          <a:p>
            <a:pPr marL="457200" indent="-457200">
              <a:buSzPct val="100000"/>
              <a:buFont typeface="Arial"/>
              <a:buChar char="•"/>
              <a:defRPr sz="3200" b="1"/>
            </a:pPr>
            <a:r>
              <a:t> Co-management agreement </a:t>
            </a:r>
            <a:r>
              <a:rPr b="0"/>
              <a:t>between SCT and Overstand Muni</a:t>
            </a:r>
          </a:p>
          <a:p>
            <a:pPr>
              <a:defRPr sz="3200"/>
            </a:pPr>
            <a:r>
              <a:t>     - Safe and Healthy environment </a:t>
            </a:r>
          </a:p>
          <a:p>
            <a:pPr>
              <a:defRPr sz="3200"/>
            </a:pPr>
            <a:r>
              <a:t>     - Protection of ecosystems </a:t>
            </a:r>
          </a:p>
          <a:p>
            <a:pPr>
              <a:defRPr sz="3200"/>
            </a:pPr>
            <a:r>
              <a:t>     - Manage public open spaces </a:t>
            </a:r>
          </a:p>
        </p:txBody>
      </p:sp>
      <p:pic>
        <p:nvPicPr>
          <p:cNvPr id="488" name="Picture 14" descr="Picture 14"/>
          <p:cNvPicPr>
            <a:picLocks noChangeAspect="1"/>
          </p:cNvPicPr>
          <p:nvPr/>
        </p:nvPicPr>
        <p:blipFill>
          <a:blip r:embed="rId2"/>
          <a:srcRect r="42572"/>
          <a:stretch>
            <a:fillRect/>
          </a:stretch>
        </p:blipFill>
        <p:spPr>
          <a:xfrm>
            <a:off x="9677402" y="1639859"/>
            <a:ext cx="2760689" cy="4807303"/>
          </a:xfrm>
          <a:prstGeom prst="rect">
            <a:avLst/>
          </a:prstGeom>
          <a:ln w="12700">
            <a:miter lim="400000"/>
          </a:ln>
        </p:spPr>
      </p:pic>
      <p:pic>
        <p:nvPicPr>
          <p:cNvPr id="489" name="Picture 2" descr="Picture 2"/>
          <p:cNvPicPr>
            <a:picLocks noChangeAspect="1"/>
          </p:cNvPicPr>
          <p:nvPr/>
        </p:nvPicPr>
        <p:blipFill>
          <a:blip r:embed="rId3"/>
          <a:srcRect l="38091"/>
          <a:stretch>
            <a:fillRect/>
          </a:stretch>
        </p:blipFill>
        <p:spPr>
          <a:xfrm>
            <a:off x="13258799" y="20893"/>
            <a:ext cx="5029201" cy="5286782"/>
          </a:xfrm>
          <a:prstGeom prst="rect">
            <a:avLst/>
          </a:prstGeom>
          <a:ln w="12700">
            <a:miter lim="400000"/>
          </a:ln>
        </p:spPr>
      </p:pic>
      <p:pic>
        <p:nvPicPr>
          <p:cNvPr id="490" name="Picture 15" descr="Picture 15"/>
          <p:cNvPicPr>
            <a:picLocks noChangeAspect="1"/>
          </p:cNvPicPr>
          <p:nvPr/>
        </p:nvPicPr>
        <p:blipFill>
          <a:blip r:embed="rId4"/>
          <a:stretch>
            <a:fillRect/>
          </a:stretch>
        </p:blipFill>
        <p:spPr>
          <a:xfrm>
            <a:off x="15312387" y="7429500"/>
            <a:ext cx="2499016" cy="2499015"/>
          </a:xfrm>
          <a:prstGeom prst="rect">
            <a:avLst/>
          </a:prstGeom>
          <a:ln w="12700">
            <a:miter lim="400000"/>
          </a:ln>
        </p:spPr>
      </p:pic>
      <p:sp>
        <p:nvSpPr>
          <p:cNvPr id="491"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492" name="TextBox 3"/>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NEW INITIATIVES </a:t>
            </a:r>
          </a:p>
        </p:txBody>
      </p:sp>
      <p:sp>
        <p:nvSpPr>
          <p:cNvPr id="493" name="Freeform 6"/>
          <p:cNvSpPr/>
          <p:nvPr/>
        </p:nvSpPr>
        <p:spPr>
          <a:xfrm>
            <a:off x="11923739" y="7618439"/>
            <a:ext cx="1028701" cy="1028701"/>
          </a:xfrm>
          <a:prstGeom prst="rect">
            <a:avLst/>
          </a:prstGeom>
          <a:solidFill>
            <a:srgbClr val="5980FF"/>
          </a:solidFill>
          <a:ln w="12700">
            <a:miter lim="400000"/>
          </a:ln>
        </p:spPr>
        <p:txBody>
          <a:bodyPr lIns="45719" rIns="45719"/>
          <a:lstStyle/>
          <a:p>
            <a:endParaRPr/>
          </a:p>
        </p:txBody>
      </p:sp>
      <p:sp>
        <p:nvSpPr>
          <p:cNvPr id="494" name="Freeform 6"/>
          <p:cNvSpPr/>
          <p:nvPr/>
        </p:nvSpPr>
        <p:spPr>
          <a:xfrm>
            <a:off x="12952439" y="4629150"/>
            <a:ext cx="1028701" cy="1028700"/>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Freeform 13"/>
          <p:cNvSpPr/>
          <p:nvPr/>
        </p:nvSpPr>
        <p:spPr>
          <a:xfrm>
            <a:off x="14946472" y="5067300"/>
            <a:ext cx="1028701" cy="1028700"/>
          </a:xfrm>
          <a:prstGeom prst="rect">
            <a:avLst/>
          </a:prstGeom>
          <a:solidFill>
            <a:srgbClr val="A8E989">
              <a:alpha val="69804"/>
            </a:srgbClr>
          </a:solidFill>
          <a:ln w="12700">
            <a:miter lim="400000"/>
          </a:ln>
        </p:spPr>
        <p:txBody>
          <a:bodyPr lIns="45719" rIns="45719"/>
          <a:lstStyle/>
          <a:p>
            <a:endParaRPr/>
          </a:p>
        </p:txBody>
      </p:sp>
      <p:sp>
        <p:nvSpPr>
          <p:cNvPr id="497" name="Freeform 17"/>
          <p:cNvSpPr/>
          <p:nvPr/>
        </p:nvSpPr>
        <p:spPr>
          <a:xfrm>
            <a:off x="-5443" y="3238500"/>
            <a:ext cx="12121244" cy="4038600"/>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498" name="TextBox 1"/>
          <p:cNvSpPr txBox="1"/>
          <p:nvPr/>
        </p:nvSpPr>
        <p:spPr>
          <a:xfrm>
            <a:off x="301920" y="3543300"/>
            <a:ext cx="11082361" cy="2326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3600" b="1">
                <a:solidFill>
                  <a:srgbClr val="FFFFFF"/>
                </a:solidFill>
              </a:defRPr>
            </a:pPr>
            <a:r>
              <a:t>Refuse bins </a:t>
            </a:r>
            <a:r>
              <a:rPr b="0"/>
              <a:t>and poo bins.  </a:t>
            </a:r>
          </a:p>
          <a:p>
            <a:pPr marL="571500" indent="-571500">
              <a:buSzPct val="100000"/>
              <a:buFont typeface="Arial"/>
              <a:buChar char="•"/>
              <a:defRPr sz="3600">
                <a:solidFill>
                  <a:srgbClr val="FFFFFF"/>
                </a:solidFill>
              </a:defRPr>
            </a:pPr>
            <a:r>
              <a:t>Apply and establish </a:t>
            </a:r>
            <a:r>
              <a:rPr b="1"/>
              <a:t>Urban Conservancy. </a:t>
            </a:r>
          </a:p>
          <a:p>
            <a:pPr marL="571500" indent="-571500">
              <a:buSzPct val="100000"/>
              <a:buFont typeface="Arial"/>
              <a:buChar char="•"/>
              <a:defRPr sz="3600">
                <a:solidFill>
                  <a:srgbClr val="FFFFFF"/>
                </a:solidFill>
              </a:defRPr>
            </a:pPr>
            <a:r>
              <a:t>Planned natural </a:t>
            </a:r>
            <a:r>
              <a:rPr b="1"/>
              <a:t>play park </a:t>
            </a:r>
            <a:r>
              <a:t>at Memorial Park.  </a:t>
            </a:r>
          </a:p>
          <a:p>
            <a:pPr marL="571500" indent="-571500">
              <a:buSzPct val="100000"/>
              <a:buFont typeface="Arial"/>
              <a:buChar char="•"/>
              <a:defRPr sz="3600">
                <a:solidFill>
                  <a:srgbClr val="FFFFFF"/>
                </a:solidFill>
              </a:defRPr>
            </a:pPr>
            <a:r>
              <a:t>Investigating large powered </a:t>
            </a:r>
            <a:r>
              <a:rPr b="1"/>
              <a:t>cutting machine</a:t>
            </a:r>
            <a:r>
              <a:t>.</a:t>
            </a:r>
            <a:r>
              <a:rPr b="1"/>
              <a:t> </a:t>
            </a:r>
          </a:p>
        </p:txBody>
      </p:sp>
      <p:pic>
        <p:nvPicPr>
          <p:cNvPr id="499" name="Picture 3" descr="Picture 3"/>
          <p:cNvPicPr>
            <a:picLocks noChangeAspect="1"/>
          </p:cNvPicPr>
          <p:nvPr/>
        </p:nvPicPr>
        <p:blipFill>
          <a:blip r:embed="rId2"/>
          <a:stretch>
            <a:fillRect/>
          </a:stretch>
        </p:blipFill>
        <p:spPr>
          <a:xfrm>
            <a:off x="8945722" y="461557"/>
            <a:ext cx="2743201" cy="3659721"/>
          </a:xfrm>
          <a:prstGeom prst="rect">
            <a:avLst/>
          </a:prstGeom>
          <a:ln w="12700">
            <a:miter lim="400000"/>
          </a:ln>
        </p:spPr>
      </p:pic>
      <p:pic>
        <p:nvPicPr>
          <p:cNvPr id="500" name="Picture 4" descr="Picture 4"/>
          <p:cNvPicPr>
            <a:picLocks noChangeAspect="1"/>
          </p:cNvPicPr>
          <p:nvPr/>
        </p:nvPicPr>
        <p:blipFill>
          <a:blip r:embed="rId3"/>
          <a:srcRect l="4516" t="5893" b="10755"/>
          <a:stretch>
            <a:fillRect/>
          </a:stretch>
        </p:blipFill>
        <p:spPr>
          <a:xfrm>
            <a:off x="12633644" y="20893"/>
            <a:ext cx="5654356" cy="5408642"/>
          </a:xfrm>
          <a:prstGeom prst="rect">
            <a:avLst/>
          </a:prstGeom>
          <a:ln w="12700">
            <a:miter lim="400000"/>
          </a:ln>
        </p:spPr>
      </p:pic>
      <p:pic>
        <p:nvPicPr>
          <p:cNvPr id="501" name="Picture 7" descr="Picture 7"/>
          <p:cNvPicPr>
            <a:picLocks noChangeAspect="1"/>
          </p:cNvPicPr>
          <p:nvPr/>
        </p:nvPicPr>
        <p:blipFill>
          <a:blip r:embed="rId4"/>
          <a:stretch>
            <a:fillRect/>
          </a:stretch>
        </p:blipFill>
        <p:spPr>
          <a:xfrm>
            <a:off x="15312387" y="7429500"/>
            <a:ext cx="2499016" cy="2499015"/>
          </a:xfrm>
          <a:prstGeom prst="rect">
            <a:avLst/>
          </a:prstGeom>
          <a:ln w="12700">
            <a:miter lim="400000"/>
          </a:ln>
        </p:spPr>
      </p:pic>
      <p:pic>
        <p:nvPicPr>
          <p:cNvPr id="502" name="Picture 12" descr="Picture 12"/>
          <p:cNvPicPr>
            <a:picLocks noChangeAspect="1"/>
          </p:cNvPicPr>
          <p:nvPr/>
        </p:nvPicPr>
        <p:blipFill>
          <a:blip r:embed="rId5"/>
          <a:stretch>
            <a:fillRect/>
          </a:stretch>
        </p:blipFill>
        <p:spPr>
          <a:xfrm>
            <a:off x="2880191" y="6156423"/>
            <a:ext cx="6263810" cy="3523394"/>
          </a:xfrm>
          <a:prstGeom prst="rect">
            <a:avLst/>
          </a:prstGeom>
          <a:ln w="12700">
            <a:miter lim="400000"/>
          </a:ln>
        </p:spPr>
      </p:pic>
      <p:sp>
        <p:nvSpPr>
          <p:cNvPr id="503"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The Wandelpad</a:t>
            </a:r>
          </a:p>
        </p:txBody>
      </p:sp>
      <p:sp>
        <p:nvSpPr>
          <p:cNvPr id="504" name="TextBox 14"/>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MORE INITIATIVES </a:t>
            </a:r>
          </a:p>
        </p:txBody>
      </p:sp>
      <p:sp>
        <p:nvSpPr>
          <p:cNvPr id="505" name="Freeform 13"/>
          <p:cNvSpPr/>
          <p:nvPr/>
        </p:nvSpPr>
        <p:spPr>
          <a:xfrm>
            <a:off x="10297658" y="7954571"/>
            <a:ext cx="1028701" cy="1028701"/>
          </a:xfrm>
          <a:prstGeom prst="rect">
            <a:avLst/>
          </a:prstGeom>
          <a:solidFill>
            <a:srgbClr val="A8E989">
              <a:alpha val="69804"/>
            </a:srgbClr>
          </a:solidFill>
          <a:ln w="12700">
            <a:miter lim="400000"/>
          </a:ln>
        </p:spPr>
        <p:txBody>
          <a:bodyPr lIns="45719" rIns="45719"/>
          <a:lstStyle/>
          <a:p>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Picture 2" descr="Picture 2"/>
          <p:cNvPicPr>
            <a:picLocks noChangeAspect="1"/>
          </p:cNvPicPr>
          <p:nvPr/>
        </p:nvPicPr>
        <p:blipFill>
          <a:blip r:embed="rId2"/>
          <a:srcRect l="11835" r="17809"/>
          <a:stretch>
            <a:fillRect/>
          </a:stretch>
        </p:blipFill>
        <p:spPr>
          <a:xfrm>
            <a:off x="13895100" y="181373"/>
            <a:ext cx="4240500" cy="3590528"/>
          </a:xfrm>
          <a:prstGeom prst="rect">
            <a:avLst/>
          </a:prstGeom>
          <a:ln w="12700">
            <a:miter lim="400000"/>
          </a:ln>
        </p:spPr>
      </p:pic>
      <p:sp>
        <p:nvSpPr>
          <p:cNvPr id="508" name="Freeform 17"/>
          <p:cNvSpPr/>
          <p:nvPr/>
        </p:nvSpPr>
        <p:spPr>
          <a:xfrm>
            <a:off x="14308" y="2851431"/>
            <a:ext cx="12987850" cy="7431883"/>
          </a:xfrm>
          <a:prstGeom prst="rect">
            <a:avLst/>
          </a:prstGeom>
          <a:solidFill>
            <a:srgbClr val="A8E989"/>
          </a:solidFill>
          <a:ln w="12700">
            <a:miter lim="400000"/>
          </a:ln>
        </p:spPr>
        <p:txBody>
          <a:bodyPr lIns="45719" rIns="45719"/>
          <a:lstStyle/>
          <a:p>
            <a:endParaRPr/>
          </a:p>
        </p:txBody>
      </p:sp>
      <p:sp>
        <p:nvSpPr>
          <p:cNvPr id="509" name="TextBox 1"/>
          <p:cNvSpPr txBox="1"/>
          <p:nvPr/>
        </p:nvSpPr>
        <p:spPr>
          <a:xfrm>
            <a:off x="499729" y="3086100"/>
            <a:ext cx="11868757" cy="6593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571500" indent="-571500">
              <a:buSzPct val="100000"/>
              <a:buFont typeface="Arial"/>
              <a:buChar char="•"/>
              <a:defRPr sz="4000"/>
            </a:pPr>
            <a:r>
              <a:t>Stanford Conservation -  Elected  on  Ward 1 </a:t>
            </a:r>
          </a:p>
          <a:p>
            <a:pPr marL="457200" indent="-457200">
              <a:buSzPct val="100000"/>
              <a:buFont typeface="Arial"/>
              <a:buChar char="•"/>
              <a:defRPr sz="4000"/>
            </a:pPr>
            <a:endParaRPr/>
          </a:p>
          <a:p>
            <a:pPr marL="571500" indent="-571500">
              <a:buSzPct val="100000"/>
              <a:buFont typeface="Arial"/>
              <a:buChar char="•"/>
              <a:defRPr sz="4000"/>
            </a:pPr>
            <a:r>
              <a:t>Strategic goals of the Overstand: </a:t>
            </a:r>
          </a:p>
          <a:p>
            <a:pPr>
              <a:defRPr sz="4000" i="1"/>
            </a:pPr>
            <a:r>
              <a:t>     - Provision and maintenance of municipal services </a:t>
            </a:r>
          </a:p>
          <a:p>
            <a:pPr>
              <a:defRPr sz="4000" i="1"/>
            </a:pPr>
            <a:r>
              <a:t>     - Structured community participation </a:t>
            </a:r>
          </a:p>
          <a:p>
            <a:pPr>
              <a:defRPr sz="4000" i="1"/>
            </a:pPr>
            <a:r>
              <a:t>     - Create and maintain a safe and healthy environment </a:t>
            </a:r>
          </a:p>
          <a:p>
            <a:pPr>
              <a:defRPr sz="4000" i="1"/>
            </a:pPr>
            <a:r>
              <a:t>     - Promote tourism, economic and social development </a:t>
            </a:r>
          </a:p>
          <a:p>
            <a:pPr marL="457200" indent="-457200">
              <a:buSzPct val="100000"/>
              <a:buFont typeface="Arial"/>
              <a:buChar char="•"/>
              <a:defRPr sz="4000"/>
            </a:pPr>
            <a:endParaRPr/>
          </a:p>
          <a:p>
            <a:pPr marL="571500" indent="-571500">
              <a:buSzPct val="100000"/>
              <a:buFont typeface="Arial"/>
              <a:buChar char="•"/>
              <a:defRPr sz="4000"/>
            </a:pPr>
            <a:r>
              <a:t>IDP – compiled for a 5-year period (2022-2027).</a:t>
            </a:r>
          </a:p>
          <a:p>
            <a:pPr marL="571500" indent="-571500">
              <a:buSzPct val="100000"/>
              <a:buFont typeface="Arial"/>
              <a:buChar char="•"/>
              <a:defRPr sz="4000"/>
            </a:pPr>
            <a:r>
              <a:t>Strategic plan – planning document per ward. </a:t>
            </a:r>
          </a:p>
        </p:txBody>
      </p:sp>
      <p:pic>
        <p:nvPicPr>
          <p:cNvPr id="510" name="Picture 11" descr="Picture 11"/>
          <p:cNvPicPr>
            <a:picLocks noChangeAspect="1"/>
          </p:cNvPicPr>
          <p:nvPr/>
        </p:nvPicPr>
        <p:blipFill>
          <a:blip r:embed="rId3"/>
          <a:stretch>
            <a:fillRect/>
          </a:stretch>
        </p:blipFill>
        <p:spPr>
          <a:xfrm>
            <a:off x="15312387" y="7429500"/>
            <a:ext cx="2499016" cy="2499015"/>
          </a:xfrm>
          <a:prstGeom prst="rect">
            <a:avLst/>
          </a:prstGeom>
          <a:ln w="12700">
            <a:miter lim="400000"/>
          </a:ln>
        </p:spPr>
      </p:pic>
      <p:sp>
        <p:nvSpPr>
          <p:cNvPr id="511"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Ward 1</a:t>
            </a:r>
          </a:p>
        </p:txBody>
      </p:sp>
      <p:sp>
        <p:nvSpPr>
          <p:cNvPr id="512" name="TextBox 12"/>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STANFORD CONSERVATION </a:t>
            </a:r>
          </a:p>
        </p:txBody>
      </p:sp>
      <p:sp>
        <p:nvSpPr>
          <p:cNvPr id="513" name="Freeform 6"/>
          <p:cNvSpPr/>
          <p:nvPr/>
        </p:nvSpPr>
        <p:spPr>
          <a:xfrm>
            <a:off x="12214173" y="2312310"/>
            <a:ext cx="1028701" cy="1028701"/>
          </a:xfrm>
          <a:prstGeom prst="rect">
            <a:avLst/>
          </a:prstGeom>
          <a:solidFill>
            <a:srgbClr val="5980FF"/>
          </a:solidFill>
          <a:ln w="12700">
            <a:miter lim="400000"/>
          </a:ln>
        </p:spPr>
        <p:txBody>
          <a:bodyPr lIns="45719" rIns="45719"/>
          <a:lstStyle/>
          <a:p>
            <a:endParaRPr/>
          </a:p>
        </p:txBody>
      </p:sp>
      <p:sp>
        <p:nvSpPr>
          <p:cNvPr id="514" name="Freeform 6"/>
          <p:cNvSpPr/>
          <p:nvPr/>
        </p:nvSpPr>
        <p:spPr>
          <a:xfrm>
            <a:off x="13886085" y="5667774"/>
            <a:ext cx="1028701" cy="1028701"/>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Freeform 6"/>
          <p:cNvSpPr/>
          <p:nvPr/>
        </p:nvSpPr>
        <p:spPr>
          <a:xfrm>
            <a:off x="3579421" y="6604669"/>
            <a:ext cx="1028701" cy="1028701"/>
          </a:xfrm>
          <a:prstGeom prst="rect">
            <a:avLst/>
          </a:prstGeom>
          <a:solidFill>
            <a:srgbClr val="5980FF"/>
          </a:solidFill>
          <a:ln w="12700">
            <a:miter lim="400000"/>
          </a:ln>
        </p:spPr>
        <p:txBody>
          <a:bodyPr lIns="45719" rIns="45719"/>
          <a:lstStyle/>
          <a:p>
            <a:endParaRPr/>
          </a:p>
        </p:txBody>
      </p:sp>
      <p:sp>
        <p:nvSpPr>
          <p:cNvPr id="517" name="Freeform 17"/>
          <p:cNvSpPr/>
          <p:nvPr/>
        </p:nvSpPr>
        <p:spPr>
          <a:xfrm>
            <a:off x="0" y="2786979"/>
            <a:ext cx="12877801" cy="4109122"/>
          </a:xfrm>
          <a:prstGeom prst="rect">
            <a:avLst/>
          </a:prstGeom>
          <a:solidFill>
            <a:srgbClr val="A8E989"/>
          </a:solidFill>
          <a:ln w="12700">
            <a:miter lim="400000"/>
          </a:ln>
        </p:spPr>
        <p:txBody>
          <a:bodyPr lIns="45719" rIns="45719"/>
          <a:lstStyle/>
          <a:p>
            <a:pPr>
              <a:defRPr>
                <a:solidFill>
                  <a:srgbClr val="A8E989"/>
                </a:solidFill>
              </a:defRPr>
            </a:pPr>
            <a:endParaRPr/>
          </a:p>
        </p:txBody>
      </p:sp>
      <p:pic>
        <p:nvPicPr>
          <p:cNvPr id="518" name="Picture 2" descr="Picture 2"/>
          <p:cNvPicPr>
            <a:picLocks noChangeAspect="1"/>
          </p:cNvPicPr>
          <p:nvPr/>
        </p:nvPicPr>
        <p:blipFill>
          <a:blip r:embed="rId2"/>
          <a:stretch>
            <a:fillRect/>
          </a:stretch>
        </p:blipFill>
        <p:spPr>
          <a:xfrm>
            <a:off x="13653323" y="358484"/>
            <a:ext cx="4019204" cy="5863311"/>
          </a:xfrm>
          <a:prstGeom prst="rect">
            <a:avLst/>
          </a:prstGeom>
          <a:ln w="12700">
            <a:miter lim="400000"/>
          </a:ln>
        </p:spPr>
      </p:pic>
      <p:sp>
        <p:nvSpPr>
          <p:cNvPr id="519" name="TextBox 4"/>
          <p:cNvSpPr txBox="1"/>
          <p:nvPr/>
        </p:nvSpPr>
        <p:spPr>
          <a:xfrm>
            <a:off x="544439" y="3009900"/>
            <a:ext cx="10992241" cy="3202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000"/>
            </a:pPr>
            <a:r>
              <a:t>Strive for a vision of the best nature trail in the Western Cape! </a:t>
            </a:r>
          </a:p>
          <a:p>
            <a:pPr>
              <a:defRPr sz="4000"/>
            </a:pPr>
            <a:endParaRPr/>
          </a:p>
          <a:p>
            <a:pPr>
              <a:defRPr sz="4000"/>
            </a:pPr>
            <a:r>
              <a:t>All who contribute time, advice and funds to conservation and the Wandelpad – thank you! </a:t>
            </a:r>
          </a:p>
        </p:txBody>
      </p:sp>
      <p:pic>
        <p:nvPicPr>
          <p:cNvPr id="520" name="Picture 8" descr="Picture 8"/>
          <p:cNvPicPr>
            <a:picLocks noChangeAspect="1"/>
          </p:cNvPicPr>
          <p:nvPr/>
        </p:nvPicPr>
        <p:blipFill>
          <a:blip r:embed="rId3"/>
          <a:stretch>
            <a:fillRect/>
          </a:stretch>
        </p:blipFill>
        <p:spPr>
          <a:xfrm>
            <a:off x="15312387" y="7429500"/>
            <a:ext cx="2499016" cy="2499015"/>
          </a:xfrm>
          <a:prstGeom prst="rect">
            <a:avLst/>
          </a:prstGeom>
          <a:ln w="12700">
            <a:miter lim="400000"/>
          </a:ln>
        </p:spPr>
      </p:pic>
      <p:sp>
        <p:nvSpPr>
          <p:cNvPr id="521"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Wandelpad &amp; Ward 1</a:t>
            </a:r>
          </a:p>
        </p:txBody>
      </p:sp>
      <p:sp>
        <p:nvSpPr>
          <p:cNvPr id="522" name="TextBox 7"/>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CLOSING &amp; THANK YOU</a:t>
            </a:r>
          </a:p>
        </p:txBody>
      </p:sp>
      <p:pic>
        <p:nvPicPr>
          <p:cNvPr id="523" name="Picture 13" descr="Picture 13"/>
          <p:cNvPicPr>
            <a:picLocks noChangeAspect="1"/>
          </p:cNvPicPr>
          <p:nvPr/>
        </p:nvPicPr>
        <p:blipFill>
          <a:blip r:embed="rId4"/>
          <a:stretch>
            <a:fillRect/>
          </a:stretch>
        </p:blipFill>
        <p:spPr>
          <a:xfrm>
            <a:off x="7086600" y="6210300"/>
            <a:ext cx="5136282" cy="3425862"/>
          </a:xfrm>
          <a:prstGeom prst="rect">
            <a:avLst/>
          </a:prstGeom>
          <a:ln w="12700">
            <a:miter lim="400000"/>
          </a:ln>
        </p:spPr>
      </p:pic>
      <p:sp>
        <p:nvSpPr>
          <p:cNvPr id="524" name="Freeform 6"/>
          <p:cNvSpPr/>
          <p:nvPr/>
        </p:nvSpPr>
        <p:spPr>
          <a:xfrm>
            <a:off x="12236862" y="2495550"/>
            <a:ext cx="1028701" cy="1028700"/>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Picture 4" descr="Picture 4"/>
          <p:cNvPicPr>
            <a:picLocks noChangeAspect="1"/>
          </p:cNvPicPr>
          <p:nvPr/>
        </p:nvPicPr>
        <p:blipFill>
          <a:blip r:embed="rId2"/>
          <a:srcRect b="23416"/>
          <a:stretch>
            <a:fillRect/>
          </a:stretch>
        </p:blipFill>
        <p:spPr>
          <a:xfrm>
            <a:off x="17020" y="-4610100"/>
            <a:ext cx="18275422" cy="14897100"/>
          </a:xfrm>
          <a:prstGeom prst="rect">
            <a:avLst/>
          </a:prstGeom>
          <a:ln w="12700">
            <a:miter lim="400000"/>
          </a:ln>
        </p:spPr>
      </p:pic>
      <p:sp>
        <p:nvSpPr>
          <p:cNvPr id="527" name="Freeform 4"/>
          <p:cNvSpPr/>
          <p:nvPr/>
        </p:nvSpPr>
        <p:spPr>
          <a:xfrm>
            <a:off x="-17023" y="5981698"/>
            <a:ext cx="18288001" cy="3124202"/>
          </a:xfrm>
          <a:prstGeom prst="rect">
            <a:avLst/>
          </a:prstGeom>
          <a:solidFill>
            <a:srgbClr val="5980FF">
              <a:alpha val="89804"/>
            </a:srgbClr>
          </a:solidFill>
          <a:ln w="12700">
            <a:miter lim="400000"/>
          </a:ln>
        </p:spPr>
        <p:txBody>
          <a:bodyPr lIns="45719" rIns="45719"/>
          <a:lstStyle/>
          <a:p>
            <a:endParaRPr/>
          </a:p>
        </p:txBody>
      </p:sp>
      <p:sp>
        <p:nvSpPr>
          <p:cNvPr id="528"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Swop Shop</a:t>
            </a:r>
          </a:p>
        </p:txBody>
      </p:sp>
      <p:sp>
        <p:nvSpPr>
          <p:cNvPr id="529" name="TextBox 9"/>
          <p:cNvSpPr txBox="1"/>
          <p:nvPr/>
        </p:nvSpPr>
        <p:spPr>
          <a:xfrm>
            <a:off x="1027600" y="7878078"/>
            <a:ext cx="16803200"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Judi Brown for Linda Strydom </a:t>
            </a:r>
          </a:p>
        </p:txBody>
      </p:sp>
      <p:pic>
        <p:nvPicPr>
          <p:cNvPr id="530"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Freeform 13"/>
          <p:cNvSpPr/>
          <p:nvPr/>
        </p:nvSpPr>
        <p:spPr>
          <a:xfrm>
            <a:off x="12134850" y="1449809"/>
            <a:ext cx="1028700" cy="1028701"/>
          </a:xfrm>
          <a:prstGeom prst="rect">
            <a:avLst/>
          </a:prstGeom>
          <a:solidFill>
            <a:srgbClr val="A8E989">
              <a:alpha val="69804"/>
            </a:srgbClr>
          </a:solidFill>
          <a:ln w="12700">
            <a:miter lim="400000"/>
          </a:ln>
        </p:spPr>
        <p:txBody>
          <a:bodyPr lIns="45719" rIns="45719"/>
          <a:lstStyle/>
          <a:p>
            <a:endParaRPr/>
          </a:p>
        </p:txBody>
      </p:sp>
      <p:sp>
        <p:nvSpPr>
          <p:cNvPr id="533" name="Freeform 17"/>
          <p:cNvSpPr/>
          <p:nvPr/>
        </p:nvSpPr>
        <p:spPr>
          <a:xfrm>
            <a:off x="-1" y="2974114"/>
            <a:ext cx="12649201" cy="6512787"/>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534"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Swop Shop</a:t>
            </a:r>
          </a:p>
        </p:txBody>
      </p:sp>
      <p:sp>
        <p:nvSpPr>
          <p:cNvPr id="535" name="TextBox 2"/>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ABOUT THE PROJECT</a:t>
            </a:r>
          </a:p>
        </p:txBody>
      </p:sp>
      <p:sp>
        <p:nvSpPr>
          <p:cNvPr id="536" name="TextBox 6"/>
          <p:cNvSpPr txBox="1"/>
          <p:nvPr/>
        </p:nvSpPr>
        <p:spPr>
          <a:xfrm>
            <a:off x="393704" y="3136791"/>
            <a:ext cx="12209776" cy="604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15000"/>
              </a:lnSpc>
              <a:spcBef>
                <a:spcPts val="1000"/>
              </a:spcBef>
              <a:buSzPct val="100000"/>
              <a:buFont typeface="Arial"/>
              <a:buChar char="•"/>
              <a:defRPr sz="3600">
                <a:solidFill>
                  <a:srgbClr val="FFFFFF"/>
                </a:solidFill>
              </a:defRPr>
            </a:pPr>
            <a:r>
              <a:t>The SCORE Swop Shop project was started by Elma Hunter in 2014 and was adopted by Stanford Conservation in 2017 as part of its primary outreach programme. </a:t>
            </a:r>
          </a:p>
          <a:p>
            <a:pPr marL="571500" indent="-571500">
              <a:lnSpc>
                <a:spcPct val="115000"/>
              </a:lnSpc>
              <a:spcBef>
                <a:spcPts val="1000"/>
              </a:spcBef>
              <a:buSzPct val="100000"/>
              <a:buFont typeface="Arial"/>
              <a:buChar char="•"/>
              <a:defRPr sz="3600">
                <a:solidFill>
                  <a:srgbClr val="FFFFFF"/>
                </a:solidFill>
              </a:defRPr>
            </a:pPr>
            <a:r>
              <a:t>The Swop Shop is a community-based social empowerment project with the aim of raising environmental awareness, cleaning up litter, and providing the community with some basic needs. </a:t>
            </a:r>
          </a:p>
          <a:p>
            <a:pPr marL="571500" indent="-571500">
              <a:lnSpc>
                <a:spcPct val="115000"/>
              </a:lnSpc>
              <a:spcBef>
                <a:spcPts val="1000"/>
              </a:spcBef>
              <a:buSzPct val="100000"/>
              <a:buFont typeface="Arial"/>
              <a:buChar char="•"/>
              <a:defRPr sz="3600">
                <a:solidFill>
                  <a:srgbClr val="FFFFFF"/>
                </a:solidFill>
              </a:defRPr>
            </a:pPr>
            <a:r>
              <a:t>The shop runs from a converted container near the Community Centre.</a:t>
            </a:r>
          </a:p>
        </p:txBody>
      </p:sp>
      <p:pic>
        <p:nvPicPr>
          <p:cNvPr id="537" name="Picture 14" descr="Picture 14"/>
          <p:cNvPicPr>
            <a:picLocks noChangeAspect="1"/>
          </p:cNvPicPr>
          <p:nvPr/>
        </p:nvPicPr>
        <p:blipFill>
          <a:blip r:embed="rId2"/>
          <a:stretch>
            <a:fillRect/>
          </a:stretch>
        </p:blipFill>
        <p:spPr>
          <a:xfrm>
            <a:off x="12847491" y="4940303"/>
            <a:ext cx="5404909" cy="3327397"/>
          </a:xfrm>
          <a:prstGeom prst="rect">
            <a:avLst/>
          </a:prstGeom>
          <a:ln w="12700">
            <a:miter lim="400000"/>
          </a:ln>
        </p:spPr>
      </p:pic>
      <p:pic>
        <p:nvPicPr>
          <p:cNvPr id="538" name="Picture 2" descr="Picture 2"/>
          <p:cNvPicPr>
            <a:picLocks noChangeAspect="1"/>
          </p:cNvPicPr>
          <p:nvPr/>
        </p:nvPicPr>
        <p:blipFill>
          <a:blip r:embed="rId3"/>
          <a:stretch>
            <a:fillRect/>
          </a:stretch>
        </p:blipFill>
        <p:spPr>
          <a:xfrm>
            <a:off x="12814621" y="0"/>
            <a:ext cx="5435601" cy="4076700"/>
          </a:xfrm>
          <a:prstGeom prst="rect">
            <a:avLst/>
          </a:prstGeom>
          <a:ln w="12700">
            <a:miter lim="400000"/>
          </a:ln>
        </p:spPr>
      </p:pic>
      <p:pic>
        <p:nvPicPr>
          <p:cNvPr id="539" name="Picture 10" descr="Picture 10"/>
          <p:cNvPicPr>
            <a:picLocks noChangeAspect="1"/>
          </p:cNvPicPr>
          <p:nvPr/>
        </p:nvPicPr>
        <p:blipFill>
          <a:blip r:embed="rId4"/>
          <a:stretch>
            <a:fillRect/>
          </a:stretch>
        </p:blipFill>
        <p:spPr>
          <a:xfrm>
            <a:off x="15240000" y="7141408"/>
            <a:ext cx="2499015" cy="2499016"/>
          </a:xfrm>
          <a:prstGeom prst="rect">
            <a:avLst/>
          </a:prstGeom>
          <a:ln w="12700">
            <a:miter lim="400000"/>
          </a:ln>
        </p:spPr>
      </p:pic>
      <p:sp>
        <p:nvSpPr>
          <p:cNvPr id="540" name="Freeform 13"/>
          <p:cNvSpPr/>
          <p:nvPr/>
        </p:nvSpPr>
        <p:spPr>
          <a:xfrm>
            <a:off x="12134850" y="8915400"/>
            <a:ext cx="1028700" cy="1028700"/>
          </a:xfrm>
          <a:prstGeom prst="rect">
            <a:avLst/>
          </a:prstGeom>
          <a:solidFill>
            <a:srgbClr val="A8E989">
              <a:alpha val="69804"/>
            </a:srgbClr>
          </a:solidFill>
          <a:ln w="12700">
            <a:miter lim="400000"/>
          </a:ln>
        </p:spPr>
        <p:txBody>
          <a:bodyPr lIns="45719" rIns="45719"/>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0" descr="Picture 10"/>
          <p:cNvPicPr>
            <a:picLocks noChangeAspect="1"/>
          </p:cNvPicPr>
          <p:nvPr/>
        </p:nvPicPr>
        <p:blipFill>
          <a:blip r:embed="rId2"/>
          <a:stretch>
            <a:fillRect/>
          </a:stretch>
        </p:blipFill>
        <p:spPr>
          <a:xfrm>
            <a:off x="-18159" y="-10804"/>
            <a:ext cx="18288001" cy="10288177"/>
          </a:xfrm>
          <a:prstGeom prst="rect">
            <a:avLst/>
          </a:prstGeom>
          <a:ln w="12700">
            <a:miter lim="400000"/>
          </a:ln>
        </p:spPr>
      </p:pic>
      <p:sp>
        <p:nvSpPr>
          <p:cNvPr id="129" name="Freeform 4"/>
          <p:cNvSpPr/>
          <p:nvPr/>
        </p:nvSpPr>
        <p:spPr>
          <a:xfrm>
            <a:off x="-18160" y="5524500"/>
            <a:ext cx="18288001" cy="3124201"/>
          </a:xfrm>
          <a:prstGeom prst="rect">
            <a:avLst/>
          </a:prstGeom>
          <a:solidFill>
            <a:srgbClr val="5980FF">
              <a:alpha val="89804"/>
            </a:srgbClr>
          </a:solidFill>
          <a:ln w="12700">
            <a:miter lim="400000"/>
          </a:ln>
        </p:spPr>
        <p:txBody>
          <a:bodyPr lIns="45719" rIns="45719"/>
          <a:lstStyle/>
          <a:p>
            <a:endParaRPr/>
          </a:p>
        </p:txBody>
      </p:sp>
      <p:sp>
        <p:nvSpPr>
          <p:cNvPr id="130"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Chairperson’s Report</a:t>
            </a:r>
          </a:p>
        </p:txBody>
      </p:sp>
      <p:sp>
        <p:nvSpPr>
          <p:cNvPr id="131" name="TextBox 9"/>
          <p:cNvSpPr txBox="1"/>
          <p:nvPr/>
        </p:nvSpPr>
        <p:spPr>
          <a:xfrm>
            <a:off x="1027600" y="7878078"/>
            <a:ext cx="13206845"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John Kelley </a:t>
            </a:r>
          </a:p>
        </p:txBody>
      </p:sp>
      <p:pic>
        <p:nvPicPr>
          <p:cNvPr id="132"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Freeform 6"/>
          <p:cNvSpPr/>
          <p:nvPr/>
        </p:nvSpPr>
        <p:spPr>
          <a:xfrm>
            <a:off x="13775340" y="877303"/>
            <a:ext cx="1028701" cy="1028701"/>
          </a:xfrm>
          <a:prstGeom prst="rect">
            <a:avLst/>
          </a:prstGeom>
          <a:solidFill>
            <a:srgbClr val="5980FF"/>
          </a:solidFill>
          <a:ln w="12700">
            <a:miter lim="400000"/>
          </a:ln>
        </p:spPr>
        <p:txBody>
          <a:bodyPr lIns="45719" rIns="45719"/>
          <a:lstStyle/>
          <a:p>
            <a:endParaRPr/>
          </a:p>
        </p:txBody>
      </p:sp>
      <p:sp>
        <p:nvSpPr>
          <p:cNvPr id="543" name="Freeform 17"/>
          <p:cNvSpPr/>
          <p:nvPr/>
        </p:nvSpPr>
        <p:spPr>
          <a:xfrm>
            <a:off x="0" y="3695700"/>
            <a:ext cx="14401801" cy="4724400"/>
          </a:xfrm>
          <a:prstGeom prst="rect">
            <a:avLst/>
          </a:prstGeom>
          <a:solidFill>
            <a:srgbClr val="A8E989"/>
          </a:solidFill>
          <a:ln w="12700">
            <a:miter lim="400000"/>
          </a:ln>
        </p:spPr>
        <p:txBody>
          <a:bodyPr lIns="45719" rIns="45719"/>
          <a:lstStyle/>
          <a:p>
            <a:pPr>
              <a:defRPr>
                <a:solidFill>
                  <a:srgbClr val="A8E989"/>
                </a:solidFill>
              </a:defRPr>
            </a:pPr>
            <a:endParaRPr/>
          </a:p>
        </p:txBody>
      </p:sp>
      <p:pic>
        <p:nvPicPr>
          <p:cNvPr id="544" name="Picture 10" descr="Picture 10"/>
          <p:cNvPicPr>
            <a:picLocks noChangeAspect="1"/>
          </p:cNvPicPr>
          <p:nvPr/>
        </p:nvPicPr>
        <p:blipFill>
          <a:blip r:embed="rId2"/>
          <a:stretch>
            <a:fillRect/>
          </a:stretch>
        </p:blipFill>
        <p:spPr>
          <a:xfrm>
            <a:off x="15240000" y="7141408"/>
            <a:ext cx="2499015" cy="2499016"/>
          </a:xfrm>
          <a:prstGeom prst="rect">
            <a:avLst/>
          </a:prstGeom>
          <a:ln w="12700">
            <a:miter lim="400000"/>
          </a:ln>
        </p:spPr>
      </p:pic>
      <p:sp>
        <p:nvSpPr>
          <p:cNvPr id="545"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Swop Shop</a:t>
            </a:r>
          </a:p>
        </p:txBody>
      </p:sp>
      <p:sp>
        <p:nvSpPr>
          <p:cNvPr id="546" name="TextBox 2"/>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THE PAST YEAR</a:t>
            </a:r>
          </a:p>
        </p:txBody>
      </p:sp>
      <p:sp>
        <p:nvSpPr>
          <p:cNvPr id="547" name="TextBox 8"/>
          <p:cNvSpPr txBox="1"/>
          <p:nvPr/>
        </p:nvSpPr>
        <p:spPr>
          <a:xfrm>
            <a:off x="445156" y="3841360"/>
            <a:ext cx="13758525" cy="4418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nSpc>
                <a:spcPct val="115000"/>
              </a:lnSpc>
              <a:spcBef>
                <a:spcPts val="1000"/>
              </a:spcBef>
              <a:buSzPct val="100000"/>
              <a:buFont typeface="Arial"/>
              <a:buChar char="•"/>
              <a:defRPr sz="4000"/>
            </a:pPr>
            <a:r>
              <a:t>We had another busy and productive year, despite the challenges of adverse weather and difficult customers! </a:t>
            </a:r>
          </a:p>
          <a:p>
            <a:pPr marL="457200" indent="-457200">
              <a:lnSpc>
                <a:spcPct val="115000"/>
              </a:lnSpc>
              <a:spcBef>
                <a:spcPts val="1000"/>
              </a:spcBef>
              <a:buSzPct val="100000"/>
              <a:buFont typeface="Arial"/>
              <a:buChar char="•"/>
              <a:defRPr sz="4000"/>
            </a:pPr>
            <a:r>
              <a:t>All in all, the Swop Shop ran smoothly, resulting in the cleanup of truckloads of recyclables, while at the same time supplying clothing, household goods, school stationery and toiletries with dignity to those who need it most.</a:t>
            </a:r>
          </a:p>
        </p:txBody>
      </p:sp>
      <p:pic>
        <p:nvPicPr>
          <p:cNvPr id="548" name="Picture 6" descr="Picture 6"/>
          <p:cNvPicPr>
            <a:picLocks noChangeAspect="1"/>
          </p:cNvPicPr>
          <p:nvPr/>
        </p:nvPicPr>
        <p:blipFill>
          <a:blip r:embed="rId3"/>
          <a:stretch>
            <a:fillRect/>
          </a:stretch>
        </p:blipFill>
        <p:spPr>
          <a:xfrm>
            <a:off x="14386129" y="6016"/>
            <a:ext cx="3885828" cy="5289885"/>
          </a:xfrm>
          <a:prstGeom prst="rect">
            <a:avLst/>
          </a:prstGeom>
          <a:ln w="12700">
            <a:miter lim="400000"/>
          </a:ln>
        </p:spPr>
      </p:pic>
      <p:sp>
        <p:nvSpPr>
          <p:cNvPr id="549" name="Freeform 6"/>
          <p:cNvSpPr/>
          <p:nvPr/>
        </p:nvSpPr>
        <p:spPr>
          <a:xfrm>
            <a:off x="13815260" y="7753350"/>
            <a:ext cx="1028701" cy="1028700"/>
          </a:xfrm>
          <a:prstGeom prst="rect">
            <a:avLst/>
          </a:prstGeom>
          <a:solidFill>
            <a:srgbClr val="5980FF"/>
          </a:solidFill>
          <a:ln w="12700">
            <a:miter lim="400000"/>
          </a:ln>
        </p:spPr>
        <p:txBody>
          <a:bodyPr lIns="45719" rIns="45719"/>
          <a:lstStyle/>
          <a:p>
            <a:endParaRPr/>
          </a:p>
        </p:txBody>
      </p:sp>
      <p:pic>
        <p:nvPicPr>
          <p:cNvPr id="550" name="Picture 9" descr="Picture 9"/>
          <p:cNvPicPr>
            <a:picLocks noChangeAspect="1"/>
          </p:cNvPicPr>
          <p:nvPr/>
        </p:nvPicPr>
        <p:blipFill>
          <a:blip r:embed="rId4"/>
          <a:srcRect t="32468" b="22037"/>
          <a:stretch>
            <a:fillRect/>
          </a:stretch>
        </p:blipFill>
        <p:spPr>
          <a:xfrm>
            <a:off x="6052448" y="0"/>
            <a:ext cx="6749153" cy="35433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Freeform 13"/>
          <p:cNvSpPr/>
          <p:nvPr/>
        </p:nvSpPr>
        <p:spPr>
          <a:xfrm>
            <a:off x="13735211" y="6177090"/>
            <a:ext cx="1028701" cy="1028701"/>
          </a:xfrm>
          <a:prstGeom prst="rect">
            <a:avLst/>
          </a:prstGeom>
          <a:solidFill>
            <a:srgbClr val="A8E989">
              <a:alpha val="69804"/>
            </a:srgbClr>
          </a:solidFill>
          <a:ln w="12700">
            <a:miter lim="400000"/>
          </a:ln>
        </p:spPr>
        <p:txBody>
          <a:bodyPr lIns="45719" rIns="45719"/>
          <a:lstStyle/>
          <a:p>
            <a:endParaRPr/>
          </a:p>
        </p:txBody>
      </p:sp>
      <p:sp>
        <p:nvSpPr>
          <p:cNvPr id="553" name="Freeform 13"/>
          <p:cNvSpPr/>
          <p:nvPr/>
        </p:nvSpPr>
        <p:spPr>
          <a:xfrm>
            <a:off x="11658600" y="2286000"/>
            <a:ext cx="1028700" cy="1028700"/>
          </a:xfrm>
          <a:prstGeom prst="rect">
            <a:avLst/>
          </a:prstGeom>
          <a:solidFill>
            <a:srgbClr val="A8E989">
              <a:alpha val="69804"/>
            </a:srgbClr>
          </a:solidFill>
          <a:ln w="12700">
            <a:miter lim="400000"/>
          </a:ln>
        </p:spPr>
        <p:txBody>
          <a:bodyPr lIns="45719" rIns="45719"/>
          <a:lstStyle/>
          <a:p>
            <a:endParaRPr/>
          </a:p>
        </p:txBody>
      </p:sp>
      <p:sp>
        <p:nvSpPr>
          <p:cNvPr id="554" name="Freeform 17"/>
          <p:cNvSpPr/>
          <p:nvPr/>
        </p:nvSpPr>
        <p:spPr>
          <a:xfrm>
            <a:off x="-1" y="2610015"/>
            <a:ext cx="12420601" cy="5558854"/>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555"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Swop Shop</a:t>
            </a:r>
          </a:p>
        </p:txBody>
      </p:sp>
      <p:sp>
        <p:nvSpPr>
          <p:cNvPr id="556" name="TextBox 2"/>
          <p:cNvSpPr txBox="1"/>
          <p:nvPr/>
        </p:nvSpPr>
        <p:spPr>
          <a:xfrm>
            <a:off x="585355" y="2118131"/>
            <a:ext cx="112256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CHALLENGES &amp; LOOKING AHEAD</a:t>
            </a:r>
          </a:p>
        </p:txBody>
      </p:sp>
      <p:sp>
        <p:nvSpPr>
          <p:cNvPr id="557" name="TextBox 6"/>
          <p:cNvSpPr txBox="1"/>
          <p:nvPr/>
        </p:nvSpPr>
        <p:spPr>
          <a:xfrm>
            <a:off x="546104" y="2781300"/>
            <a:ext cx="10990576" cy="5134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15000"/>
              </a:lnSpc>
              <a:spcBef>
                <a:spcPts val="1000"/>
              </a:spcBef>
              <a:buSzPct val="100000"/>
              <a:buFont typeface="Arial"/>
              <a:buChar char="•"/>
              <a:defRPr sz="4000">
                <a:solidFill>
                  <a:srgbClr val="FFFFFF"/>
                </a:solidFill>
              </a:defRPr>
            </a:pPr>
            <a:r>
              <a:t>Apart from the overwhelming attendance of children at the first two sessions in January, we noticed a big drop during the rest of the year.  </a:t>
            </a:r>
          </a:p>
          <a:p>
            <a:pPr marL="571500" indent="-571500">
              <a:lnSpc>
                <a:spcPct val="115000"/>
              </a:lnSpc>
              <a:spcBef>
                <a:spcPts val="1000"/>
              </a:spcBef>
              <a:buSzPct val="100000"/>
              <a:buFont typeface="Arial"/>
              <a:buChar char="•"/>
              <a:defRPr sz="4000">
                <a:solidFill>
                  <a:srgbClr val="FFFFFF"/>
                </a:solidFill>
              </a:defRPr>
            </a:pPr>
            <a:r>
              <a:t>We hope to resolve this by trialing morning sessions in the holidays just before the start of each term so that all school children can attend the Swop Shop.</a:t>
            </a:r>
          </a:p>
        </p:txBody>
      </p:sp>
      <p:pic>
        <p:nvPicPr>
          <p:cNvPr id="558" name="Picture 10" descr="Picture 10"/>
          <p:cNvPicPr>
            <a:picLocks noChangeAspect="1"/>
          </p:cNvPicPr>
          <p:nvPr/>
        </p:nvPicPr>
        <p:blipFill>
          <a:blip r:embed="rId2"/>
          <a:stretch>
            <a:fillRect/>
          </a:stretch>
        </p:blipFill>
        <p:spPr>
          <a:xfrm>
            <a:off x="15240000" y="7141408"/>
            <a:ext cx="2499015" cy="2499016"/>
          </a:xfrm>
          <a:prstGeom prst="rect">
            <a:avLst/>
          </a:prstGeom>
          <a:ln w="12700">
            <a:miter lim="400000"/>
          </a:ln>
        </p:spPr>
      </p:pic>
      <p:pic>
        <p:nvPicPr>
          <p:cNvPr id="559" name="Picture 2" descr="Picture 2"/>
          <p:cNvPicPr>
            <a:picLocks noChangeAspect="1"/>
          </p:cNvPicPr>
          <p:nvPr/>
        </p:nvPicPr>
        <p:blipFill>
          <a:blip r:embed="rId3"/>
          <a:stretch>
            <a:fillRect/>
          </a:stretch>
        </p:blipFill>
        <p:spPr>
          <a:xfrm>
            <a:off x="13372779" y="-52138"/>
            <a:ext cx="4915221" cy="6553629"/>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Freeform 6"/>
          <p:cNvSpPr/>
          <p:nvPr/>
        </p:nvSpPr>
        <p:spPr>
          <a:xfrm>
            <a:off x="14020800" y="6214286"/>
            <a:ext cx="1028700" cy="1028701"/>
          </a:xfrm>
          <a:prstGeom prst="rect">
            <a:avLst/>
          </a:prstGeom>
          <a:solidFill>
            <a:srgbClr val="5980FF"/>
          </a:solidFill>
          <a:ln w="12700">
            <a:miter lim="400000"/>
          </a:ln>
        </p:spPr>
        <p:txBody>
          <a:bodyPr lIns="45719" rIns="45719"/>
          <a:lstStyle/>
          <a:p>
            <a:endParaRPr/>
          </a:p>
        </p:txBody>
      </p:sp>
      <p:sp>
        <p:nvSpPr>
          <p:cNvPr id="562" name="Freeform 6"/>
          <p:cNvSpPr/>
          <p:nvPr/>
        </p:nvSpPr>
        <p:spPr>
          <a:xfrm>
            <a:off x="13950114" y="1000381"/>
            <a:ext cx="1028701" cy="1028701"/>
          </a:xfrm>
          <a:prstGeom prst="rect">
            <a:avLst/>
          </a:prstGeom>
          <a:solidFill>
            <a:srgbClr val="5980FF"/>
          </a:solidFill>
          <a:ln w="12700">
            <a:miter lim="400000"/>
          </a:ln>
        </p:spPr>
        <p:txBody>
          <a:bodyPr lIns="45719" rIns="45719"/>
          <a:lstStyle/>
          <a:p>
            <a:endParaRPr/>
          </a:p>
        </p:txBody>
      </p:sp>
      <p:sp>
        <p:nvSpPr>
          <p:cNvPr id="563" name="Freeform 6"/>
          <p:cNvSpPr/>
          <p:nvPr/>
        </p:nvSpPr>
        <p:spPr>
          <a:xfrm>
            <a:off x="8763000" y="7757377"/>
            <a:ext cx="1028700" cy="1028701"/>
          </a:xfrm>
          <a:prstGeom prst="rect">
            <a:avLst/>
          </a:prstGeom>
          <a:solidFill>
            <a:srgbClr val="5980FF"/>
          </a:solidFill>
          <a:ln w="12700">
            <a:miter lim="400000"/>
          </a:ln>
        </p:spPr>
        <p:txBody>
          <a:bodyPr lIns="45719" rIns="45719"/>
          <a:lstStyle/>
          <a:p>
            <a:endParaRPr/>
          </a:p>
        </p:txBody>
      </p:sp>
      <p:sp>
        <p:nvSpPr>
          <p:cNvPr id="564" name="Freeform 17"/>
          <p:cNvSpPr/>
          <p:nvPr/>
        </p:nvSpPr>
        <p:spPr>
          <a:xfrm>
            <a:off x="0" y="2781299"/>
            <a:ext cx="14401801" cy="6856340"/>
          </a:xfrm>
          <a:prstGeom prst="rect">
            <a:avLst/>
          </a:prstGeom>
          <a:solidFill>
            <a:srgbClr val="A8E989"/>
          </a:solidFill>
          <a:ln w="12700">
            <a:miter lim="400000"/>
          </a:ln>
        </p:spPr>
        <p:txBody>
          <a:bodyPr lIns="45719" rIns="45719"/>
          <a:lstStyle/>
          <a:p>
            <a:pPr>
              <a:defRPr>
                <a:solidFill>
                  <a:srgbClr val="A8E989"/>
                </a:solidFill>
              </a:defRPr>
            </a:pPr>
            <a:endParaRPr/>
          </a:p>
        </p:txBody>
      </p:sp>
      <p:pic>
        <p:nvPicPr>
          <p:cNvPr id="565" name="Picture 10" descr="Picture 10"/>
          <p:cNvPicPr>
            <a:picLocks noChangeAspect="1"/>
          </p:cNvPicPr>
          <p:nvPr/>
        </p:nvPicPr>
        <p:blipFill>
          <a:blip r:embed="rId2"/>
          <a:stretch>
            <a:fillRect/>
          </a:stretch>
        </p:blipFill>
        <p:spPr>
          <a:xfrm>
            <a:off x="15240000" y="7141408"/>
            <a:ext cx="2499015" cy="2499016"/>
          </a:xfrm>
          <a:prstGeom prst="rect">
            <a:avLst/>
          </a:prstGeom>
          <a:ln w="12700">
            <a:miter lim="400000"/>
          </a:ln>
        </p:spPr>
      </p:pic>
      <p:sp>
        <p:nvSpPr>
          <p:cNvPr id="566"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Swop Shop</a:t>
            </a:r>
          </a:p>
        </p:txBody>
      </p:sp>
      <p:sp>
        <p:nvSpPr>
          <p:cNvPr id="567" name="TextBox 2"/>
          <p:cNvSpPr txBox="1"/>
          <p:nvPr/>
        </p:nvSpPr>
        <p:spPr>
          <a:xfrm>
            <a:off x="585355" y="2118131"/>
            <a:ext cx="13664045"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FUNDING</a:t>
            </a:r>
          </a:p>
        </p:txBody>
      </p:sp>
      <p:sp>
        <p:nvSpPr>
          <p:cNvPr id="568" name="TextBox 8"/>
          <p:cNvSpPr txBox="1"/>
          <p:nvPr/>
        </p:nvSpPr>
        <p:spPr>
          <a:xfrm>
            <a:off x="445156" y="2959400"/>
            <a:ext cx="13834725" cy="669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15000"/>
              </a:lnSpc>
              <a:spcBef>
                <a:spcPts val="1000"/>
              </a:spcBef>
              <a:buSzPct val="100000"/>
              <a:buFont typeface="Arial"/>
              <a:buChar char="•"/>
              <a:defRPr sz="4000"/>
            </a:pPr>
            <a:r>
              <a:t>Stanford Conservation provides most of the funding to the  Swop Shop, mainly funded by the Think &amp; Drink quiz night initiative. </a:t>
            </a:r>
          </a:p>
          <a:p>
            <a:pPr marL="571500" indent="-571500">
              <a:lnSpc>
                <a:spcPct val="115000"/>
              </a:lnSpc>
              <a:spcBef>
                <a:spcPts val="1000"/>
              </a:spcBef>
              <a:buSzPct val="100000"/>
              <a:buFont typeface="Arial"/>
              <a:buChar char="•"/>
              <a:defRPr sz="4000"/>
            </a:pPr>
            <a:r>
              <a:t>In addition, the steady income from the Junktique market funds toiletries and donations of pet food into ‘our’ trolley at Agri providing food to hungry pets.  </a:t>
            </a:r>
          </a:p>
          <a:p>
            <a:pPr marL="571500" indent="-571500">
              <a:lnSpc>
                <a:spcPct val="115000"/>
              </a:lnSpc>
              <a:spcBef>
                <a:spcPts val="1000"/>
              </a:spcBef>
              <a:buSzPct val="100000"/>
              <a:buFont typeface="Arial"/>
              <a:buChar char="•"/>
              <a:defRPr sz="4000"/>
            </a:pPr>
            <a:r>
              <a:t>The community also contributed generously towards the school bag project, providing many children with a sturdy school bag, lunch box and stationery.</a:t>
            </a:r>
          </a:p>
        </p:txBody>
      </p:sp>
      <p:pic>
        <p:nvPicPr>
          <p:cNvPr id="569" name="Picture 15" descr="Picture 15"/>
          <p:cNvPicPr>
            <a:picLocks noChangeAspect="1"/>
          </p:cNvPicPr>
          <p:nvPr/>
        </p:nvPicPr>
        <p:blipFill>
          <a:blip r:embed="rId3"/>
          <a:srcRect t="23959" b="17406"/>
          <a:stretch>
            <a:fillRect/>
          </a:stretch>
        </p:blipFill>
        <p:spPr>
          <a:xfrm>
            <a:off x="14527128" y="-42393"/>
            <a:ext cx="3730013" cy="388994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Freeform 13"/>
          <p:cNvSpPr/>
          <p:nvPr/>
        </p:nvSpPr>
        <p:spPr>
          <a:xfrm>
            <a:off x="12134850" y="1449809"/>
            <a:ext cx="1028700" cy="1028701"/>
          </a:xfrm>
          <a:prstGeom prst="rect">
            <a:avLst/>
          </a:prstGeom>
          <a:solidFill>
            <a:srgbClr val="A8E989">
              <a:alpha val="69804"/>
            </a:srgbClr>
          </a:solidFill>
          <a:ln w="12700">
            <a:miter lim="400000"/>
          </a:ln>
        </p:spPr>
        <p:txBody>
          <a:bodyPr lIns="45719" rIns="45719"/>
          <a:lstStyle/>
          <a:p>
            <a:endParaRPr/>
          </a:p>
        </p:txBody>
      </p:sp>
      <p:sp>
        <p:nvSpPr>
          <p:cNvPr id="572" name="Freeform 13"/>
          <p:cNvSpPr/>
          <p:nvPr/>
        </p:nvSpPr>
        <p:spPr>
          <a:xfrm>
            <a:off x="13563600" y="8611723"/>
            <a:ext cx="1028700" cy="1028701"/>
          </a:xfrm>
          <a:prstGeom prst="rect">
            <a:avLst/>
          </a:prstGeom>
          <a:solidFill>
            <a:srgbClr val="A8E989">
              <a:alpha val="69804"/>
            </a:srgbClr>
          </a:solidFill>
          <a:ln w="12700">
            <a:miter lim="400000"/>
          </a:ln>
        </p:spPr>
        <p:txBody>
          <a:bodyPr lIns="45719" rIns="45719"/>
          <a:lstStyle/>
          <a:p>
            <a:endParaRPr/>
          </a:p>
        </p:txBody>
      </p:sp>
      <p:sp>
        <p:nvSpPr>
          <p:cNvPr id="573" name="Freeform 17"/>
          <p:cNvSpPr/>
          <p:nvPr/>
        </p:nvSpPr>
        <p:spPr>
          <a:xfrm>
            <a:off x="-1" y="2725437"/>
            <a:ext cx="12649201" cy="6914986"/>
          </a:xfrm>
          <a:prstGeom prst="rect">
            <a:avLst/>
          </a:prstGeom>
          <a:solidFill>
            <a:srgbClr val="5980FF"/>
          </a:solidFill>
          <a:ln w="12700">
            <a:miter lim="400000"/>
          </a:ln>
        </p:spPr>
        <p:txBody>
          <a:bodyPr lIns="45719" rIns="45719"/>
          <a:lstStyle/>
          <a:p>
            <a:pPr>
              <a:defRPr>
                <a:solidFill>
                  <a:srgbClr val="A8E989"/>
                </a:solidFill>
              </a:defRPr>
            </a:pPr>
            <a:endParaRPr/>
          </a:p>
        </p:txBody>
      </p:sp>
      <p:pic>
        <p:nvPicPr>
          <p:cNvPr id="574" name="Picture 10" descr="Picture 10"/>
          <p:cNvPicPr>
            <a:picLocks noChangeAspect="1"/>
          </p:cNvPicPr>
          <p:nvPr/>
        </p:nvPicPr>
        <p:blipFill>
          <a:blip r:embed="rId2"/>
          <a:stretch>
            <a:fillRect/>
          </a:stretch>
        </p:blipFill>
        <p:spPr>
          <a:xfrm>
            <a:off x="15240000" y="7141408"/>
            <a:ext cx="2499015" cy="2499016"/>
          </a:xfrm>
          <a:prstGeom prst="rect">
            <a:avLst/>
          </a:prstGeom>
          <a:ln w="12700">
            <a:miter lim="400000"/>
          </a:ln>
        </p:spPr>
      </p:pic>
      <p:sp>
        <p:nvSpPr>
          <p:cNvPr id="575"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Swop Shop</a:t>
            </a:r>
          </a:p>
        </p:txBody>
      </p:sp>
      <p:sp>
        <p:nvSpPr>
          <p:cNvPr id="576" name="TextBox 2"/>
          <p:cNvSpPr txBox="1"/>
          <p:nvPr/>
        </p:nvSpPr>
        <p:spPr>
          <a:xfrm>
            <a:off x="585355" y="2118131"/>
            <a:ext cx="112256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THANKS TO OUR VOLUNTEERS!</a:t>
            </a:r>
          </a:p>
        </p:txBody>
      </p:sp>
      <p:sp>
        <p:nvSpPr>
          <p:cNvPr id="577" name="TextBox 6"/>
          <p:cNvSpPr txBox="1"/>
          <p:nvPr/>
        </p:nvSpPr>
        <p:spPr>
          <a:xfrm>
            <a:off x="546104" y="2628900"/>
            <a:ext cx="11523976" cy="6692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15000"/>
              </a:lnSpc>
              <a:spcBef>
                <a:spcPts val="1000"/>
              </a:spcBef>
              <a:buSzPct val="100000"/>
              <a:buFont typeface="Arial"/>
              <a:buChar char="•"/>
              <a:defRPr sz="4000">
                <a:solidFill>
                  <a:srgbClr val="FFFFFF"/>
                </a:solidFill>
              </a:defRPr>
            </a:pPr>
            <a:r>
              <a:t>We are truly grateful to the team of 17 volunteers who diligently make themselves available every month to keep the Swop Shop doors open, despite the challenges we regularly face, be it adverse weather conditions or difficult customers! </a:t>
            </a:r>
          </a:p>
          <a:p>
            <a:pPr marL="571500" indent="-571500">
              <a:lnSpc>
                <a:spcPct val="115000"/>
              </a:lnSpc>
              <a:spcBef>
                <a:spcPts val="1000"/>
              </a:spcBef>
              <a:buSzPct val="100000"/>
              <a:buFont typeface="Arial"/>
              <a:buChar char="•"/>
              <a:defRPr sz="4000">
                <a:solidFill>
                  <a:srgbClr val="FFFFFF"/>
                </a:solidFill>
              </a:defRPr>
            </a:pPr>
            <a:r>
              <a:t>We believe that through the project our villages are appreciating that recyclable waste has value.</a:t>
            </a:r>
          </a:p>
          <a:p>
            <a:pPr marL="571500" indent="-571500">
              <a:lnSpc>
                <a:spcPct val="115000"/>
              </a:lnSpc>
              <a:spcBef>
                <a:spcPts val="1000"/>
              </a:spcBef>
              <a:buSzPct val="100000"/>
              <a:buFont typeface="Arial"/>
              <a:buChar char="•"/>
              <a:defRPr sz="4000">
                <a:solidFill>
                  <a:srgbClr val="FFFFFF"/>
                </a:solidFill>
              </a:defRPr>
            </a:pPr>
            <a:r>
              <a:t>We are deeply grateful to all these generous people for their amazing and continuing donations.</a:t>
            </a:r>
          </a:p>
        </p:txBody>
      </p:sp>
      <p:pic>
        <p:nvPicPr>
          <p:cNvPr id="578" name="Picture 9" descr="Picture 9"/>
          <p:cNvPicPr>
            <a:picLocks noChangeAspect="1"/>
          </p:cNvPicPr>
          <p:nvPr/>
        </p:nvPicPr>
        <p:blipFill>
          <a:blip r:embed="rId3"/>
          <a:stretch>
            <a:fillRect/>
          </a:stretch>
        </p:blipFill>
        <p:spPr>
          <a:xfrm>
            <a:off x="12877800" y="952500"/>
            <a:ext cx="5067621" cy="5067621"/>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Freeform 6"/>
          <p:cNvSpPr/>
          <p:nvPr/>
        </p:nvSpPr>
        <p:spPr>
          <a:xfrm>
            <a:off x="13864764" y="7140168"/>
            <a:ext cx="1028701" cy="1028701"/>
          </a:xfrm>
          <a:prstGeom prst="rect">
            <a:avLst/>
          </a:prstGeom>
          <a:solidFill>
            <a:srgbClr val="5980FF"/>
          </a:solidFill>
          <a:ln w="12700">
            <a:miter lim="400000"/>
          </a:ln>
        </p:spPr>
        <p:txBody>
          <a:bodyPr lIns="45719" rIns="45719"/>
          <a:lstStyle/>
          <a:p>
            <a:endParaRPr/>
          </a:p>
        </p:txBody>
      </p:sp>
      <p:sp>
        <p:nvSpPr>
          <p:cNvPr id="581" name="Freeform 6"/>
          <p:cNvSpPr/>
          <p:nvPr/>
        </p:nvSpPr>
        <p:spPr>
          <a:xfrm>
            <a:off x="10744200" y="1089431"/>
            <a:ext cx="1028700" cy="1028701"/>
          </a:xfrm>
          <a:prstGeom prst="rect">
            <a:avLst/>
          </a:prstGeom>
          <a:solidFill>
            <a:srgbClr val="5980FF"/>
          </a:solidFill>
          <a:ln w="12700">
            <a:miter lim="400000"/>
          </a:ln>
        </p:spPr>
        <p:txBody>
          <a:bodyPr lIns="45719" rIns="45719"/>
          <a:lstStyle/>
          <a:p>
            <a:endParaRPr/>
          </a:p>
        </p:txBody>
      </p:sp>
      <p:sp>
        <p:nvSpPr>
          <p:cNvPr id="582" name="Freeform 6"/>
          <p:cNvSpPr/>
          <p:nvPr/>
        </p:nvSpPr>
        <p:spPr>
          <a:xfrm>
            <a:off x="8763000" y="7757377"/>
            <a:ext cx="1028700" cy="1028701"/>
          </a:xfrm>
          <a:prstGeom prst="rect">
            <a:avLst/>
          </a:prstGeom>
          <a:solidFill>
            <a:srgbClr val="5980FF"/>
          </a:solidFill>
          <a:ln w="12700">
            <a:miter lim="400000"/>
          </a:ln>
        </p:spPr>
        <p:txBody>
          <a:bodyPr lIns="45719" rIns="45719"/>
          <a:lstStyle/>
          <a:p>
            <a:endParaRPr/>
          </a:p>
        </p:txBody>
      </p:sp>
      <p:sp>
        <p:nvSpPr>
          <p:cNvPr id="583" name="Freeform 17"/>
          <p:cNvSpPr/>
          <p:nvPr/>
        </p:nvSpPr>
        <p:spPr>
          <a:xfrm>
            <a:off x="0" y="3086100"/>
            <a:ext cx="14401801" cy="7010400"/>
          </a:xfrm>
          <a:prstGeom prst="rect">
            <a:avLst/>
          </a:prstGeom>
          <a:solidFill>
            <a:srgbClr val="A8E989"/>
          </a:solidFill>
          <a:ln w="12700">
            <a:miter lim="400000"/>
          </a:ln>
        </p:spPr>
        <p:txBody>
          <a:bodyPr lIns="45719" rIns="45719"/>
          <a:lstStyle/>
          <a:p>
            <a:pPr>
              <a:defRPr>
                <a:solidFill>
                  <a:srgbClr val="A8E989"/>
                </a:solidFill>
              </a:defRPr>
            </a:pPr>
            <a:endParaRPr/>
          </a:p>
        </p:txBody>
      </p:sp>
      <p:pic>
        <p:nvPicPr>
          <p:cNvPr id="584" name="Picture 10" descr="Picture 10"/>
          <p:cNvPicPr>
            <a:picLocks noChangeAspect="1"/>
          </p:cNvPicPr>
          <p:nvPr/>
        </p:nvPicPr>
        <p:blipFill>
          <a:blip r:embed="rId2"/>
          <a:stretch>
            <a:fillRect/>
          </a:stretch>
        </p:blipFill>
        <p:spPr>
          <a:xfrm>
            <a:off x="15240000" y="7140285"/>
            <a:ext cx="2499015" cy="2499015"/>
          </a:xfrm>
          <a:prstGeom prst="rect">
            <a:avLst/>
          </a:prstGeom>
          <a:ln w="12700">
            <a:miter lim="400000"/>
          </a:ln>
        </p:spPr>
      </p:pic>
      <p:sp>
        <p:nvSpPr>
          <p:cNvPr id="585"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Swop Shop</a:t>
            </a:r>
          </a:p>
        </p:txBody>
      </p:sp>
      <p:sp>
        <p:nvSpPr>
          <p:cNvPr id="586" name="TextBox 2"/>
          <p:cNvSpPr txBox="1"/>
          <p:nvPr/>
        </p:nvSpPr>
        <p:spPr>
          <a:xfrm>
            <a:off x="585355" y="2118131"/>
            <a:ext cx="13664045"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FUNDING</a:t>
            </a:r>
          </a:p>
        </p:txBody>
      </p:sp>
      <p:sp>
        <p:nvSpPr>
          <p:cNvPr id="587" name="TextBox 8"/>
          <p:cNvSpPr txBox="1"/>
          <p:nvPr/>
        </p:nvSpPr>
        <p:spPr>
          <a:xfrm>
            <a:off x="445156" y="3265861"/>
            <a:ext cx="13758525" cy="669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15000"/>
              </a:lnSpc>
              <a:spcBef>
                <a:spcPts val="1000"/>
              </a:spcBef>
              <a:buSzPct val="100000"/>
              <a:buFont typeface="Arial"/>
              <a:buChar char="•"/>
              <a:defRPr sz="4000"/>
            </a:pPr>
            <a:r>
              <a:t>During this new year, we would like to obtain meaningful stats on just how much recyclables are collected and how much “money” (in the form of tokens), is actually spent on a Swop Shop day.</a:t>
            </a:r>
          </a:p>
          <a:p>
            <a:pPr marL="571500" indent="-571500">
              <a:lnSpc>
                <a:spcPct val="115000"/>
              </a:lnSpc>
              <a:spcBef>
                <a:spcPts val="1000"/>
              </a:spcBef>
              <a:buSzPct val="100000"/>
              <a:buFont typeface="Arial"/>
              <a:buChar char="•"/>
              <a:defRPr sz="4000"/>
            </a:pPr>
            <a:r>
              <a:t>We are truly grateful to our team of 17 volunteers who diligently make themselves available each month to keep the Swop Shop doors open.</a:t>
            </a:r>
          </a:p>
          <a:p>
            <a:pPr marL="571500" indent="-571500">
              <a:lnSpc>
                <a:spcPct val="115000"/>
              </a:lnSpc>
              <a:spcBef>
                <a:spcPts val="1000"/>
              </a:spcBef>
              <a:buSzPct val="100000"/>
              <a:buFont typeface="Arial"/>
              <a:buChar char="•"/>
              <a:defRPr sz="4000"/>
            </a:pPr>
            <a:r>
              <a:t>We believe that through the project, our community members are appreciating of the fact that recyclable waste has value.</a:t>
            </a:r>
          </a:p>
        </p:txBody>
      </p:sp>
      <p:pic>
        <p:nvPicPr>
          <p:cNvPr id="588" name="Picture 2" descr="Picture 2"/>
          <p:cNvPicPr>
            <a:picLocks noChangeAspect="1"/>
          </p:cNvPicPr>
          <p:nvPr/>
        </p:nvPicPr>
        <p:blipFill>
          <a:blip r:embed="rId3"/>
          <a:srcRect t="28459" r="13164"/>
          <a:stretch>
            <a:fillRect/>
          </a:stretch>
        </p:blipFill>
        <p:spPr>
          <a:xfrm>
            <a:off x="11466847" y="0"/>
            <a:ext cx="6853238" cy="3175967"/>
          </a:xfrm>
          <a:prstGeom prst="rect">
            <a:avLst/>
          </a:prstGeom>
          <a:ln w="12700">
            <a:miter lim="400000"/>
          </a:ln>
        </p:spPr>
      </p:pic>
      <p:pic>
        <p:nvPicPr>
          <p:cNvPr id="589" name="Picture 3" descr="Picture 3"/>
          <p:cNvPicPr>
            <a:picLocks noChangeAspect="1"/>
          </p:cNvPicPr>
          <p:nvPr/>
        </p:nvPicPr>
        <p:blipFill>
          <a:blip r:embed="rId4"/>
          <a:stretch>
            <a:fillRect/>
          </a:stretch>
        </p:blipFill>
        <p:spPr>
          <a:xfrm>
            <a:off x="5460334" y="-42863"/>
            <a:ext cx="4229101" cy="3171826"/>
          </a:xfrm>
          <a:prstGeom prst="rect">
            <a:avLst/>
          </a:prstGeom>
          <a:ln w="12700">
            <a:miter lim="400000"/>
          </a:ln>
        </p:spPr>
      </p:pic>
      <p:pic>
        <p:nvPicPr>
          <p:cNvPr id="590" name="Picture 4" descr="Picture 4"/>
          <p:cNvPicPr>
            <a:picLocks noChangeAspect="1"/>
          </p:cNvPicPr>
          <p:nvPr/>
        </p:nvPicPr>
        <p:blipFill>
          <a:blip r:embed="rId5"/>
          <a:stretch>
            <a:fillRect/>
          </a:stretch>
        </p:blipFill>
        <p:spPr>
          <a:xfrm>
            <a:off x="14782800" y="3844237"/>
            <a:ext cx="3505200" cy="2628901"/>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 name="Picture 4" descr="Picture 4"/>
          <p:cNvPicPr>
            <a:picLocks noChangeAspect="1"/>
          </p:cNvPicPr>
          <p:nvPr/>
        </p:nvPicPr>
        <p:blipFill>
          <a:blip r:embed="rId2"/>
          <a:srcRect r="18943"/>
          <a:stretch>
            <a:fillRect/>
          </a:stretch>
        </p:blipFill>
        <p:spPr>
          <a:xfrm>
            <a:off x="-3369" y="-952500"/>
            <a:ext cx="18274347" cy="11239500"/>
          </a:xfrm>
          <a:prstGeom prst="rect">
            <a:avLst/>
          </a:prstGeom>
          <a:ln w="12700">
            <a:miter lim="400000"/>
          </a:ln>
        </p:spPr>
      </p:pic>
      <p:sp>
        <p:nvSpPr>
          <p:cNvPr id="593" name="Freeform 4"/>
          <p:cNvSpPr/>
          <p:nvPr/>
        </p:nvSpPr>
        <p:spPr>
          <a:xfrm>
            <a:off x="-17023" y="5524500"/>
            <a:ext cx="18288001" cy="3124201"/>
          </a:xfrm>
          <a:prstGeom prst="rect">
            <a:avLst/>
          </a:prstGeom>
          <a:solidFill>
            <a:srgbClr val="5980FF">
              <a:alpha val="89804"/>
            </a:srgbClr>
          </a:solidFill>
          <a:ln w="12700">
            <a:miter lim="400000"/>
          </a:ln>
        </p:spPr>
        <p:txBody>
          <a:bodyPr lIns="45719" rIns="45719"/>
          <a:lstStyle/>
          <a:p>
            <a:endParaRPr/>
          </a:p>
        </p:txBody>
      </p:sp>
      <p:sp>
        <p:nvSpPr>
          <p:cNvPr id="594"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Forgotten Ones</a:t>
            </a:r>
          </a:p>
        </p:txBody>
      </p:sp>
      <p:sp>
        <p:nvSpPr>
          <p:cNvPr id="595" name="TextBox 9"/>
          <p:cNvSpPr txBox="1"/>
          <p:nvPr/>
        </p:nvSpPr>
        <p:spPr>
          <a:xfrm>
            <a:off x="1027600" y="7878078"/>
            <a:ext cx="16803200"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Debbie Braunlich </a:t>
            </a:r>
          </a:p>
        </p:txBody>
      </p:sp>
      <p:pic>
        <p:nvPicPr>
          <p:cNvPr id="596"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Freeform 13"/>
          <p:cNvSpPr/>
          <p:nvPr/>
        </p:nvSpPr>
        <p:spPr>
          <a:xfrm>
            <a:off x="12115800" y="5778431"/>
            <a:ext cx="1028700" cy="1028701"/>
          </a:xfrm>
          <a:prstGeom prst="rect">
            <a:avLst/>
          </a:prstGeom>
          <a:solidFill>
            <a:srgbClr val="A8E989">
              <a:alpha val="69804"/>
            </a:srgbClr>
          </a:solidFill>
          <a:ln w="12700">
            <a:miter lim="400000"/>
          </a:ln>
        </p:spPr>
        <p:txBody>
          <a:bodyPr lIns="45719" rIns="45719"/>
          <a:lstStyle/>
          <a:p>
            <a:endParaRPr/>
          </a:p>
        </p:txBody>
      </p:sp>
      <p:pic>
        <p:nvPicPr>
          <p:cNvPr id="599" name="Picture 5" descr="Picture 5"/>
          <p:cNvPicPr>
            <a:picLocks noChangeAspect="1"/>
          </p:cNvPicPr>
          <p:nvPr/>
        </p:nvPicPr>
        <p:blipFill>
          <a:blip r:embed="rId2"/>
          <a:stretch>
            <a:fillRect/>
          </a:stretch>
        </p:blipFill>
        <p:spPr>
          <a:xfrm>
            <a:off x="12815999" y="0"/>
            <a:ext cx="5472001" cy="8208000"/>
          </a:xfrm>
          <a:prstGeom prst="rect">
            <a:avLst/>
          </a:prstGeom>
          <a:ln w="12700">
            <a:miter lim="400000"/>
          </a:ln>
        </p:spPr>
      </p:pic>
      <p:sp>
        <p:nvSpPr>
          <p:cNvPr id="600" name="Freeform 17"/>
          <p:cNvSpPr/>
          <p:nvPr/>
        </p:nvSpPr>
        <p:spPr>
          <a:xfrm>
            <a:off x="27038" y="2870062"/>
            <a:ext cx="11353801" cy="6845439"/>
          </a:xfrm>
          <a:prstGeom prst="rect">
            <a:avLst/>
          </a:prstGeom>
          <a:solidFill>
            <a:srgbClr val="5980FF"/>
          </a:solidFill>
          <a:ln w="12700">
            <a:miter lim="400000"/>
          </a:ln>
        </p:spPr>
        <p:txBody>
          <a:bodyPr lIns="45719" rIns="45719"/>
          <a:lstStyle/>
          <a:p>
            <a:endParaRPr/>
          </a:p>
        </p:txBody>
      </p:sp>
      <p:pic>
        <p:nvPicPr>
          <p:cNvPr id="601" name="Picture 21" descr="Picture 21"/>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602" name="TextBox 3"/>
          <p:cNvSpPr txBox="1"/>
          <p:nvPr/>
        </p:nvSpPr>
        <p:spPr>
          <a:xfrm>
            <a:off x="644258" y="2962037"/>
            <a:ext cx="10435223" cy="6517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3800">
                <a:solidFill>
                  <a:srgbClr val="FFFFFF"/>
                </a:solidFill>
              </a:defRPr>
            </a:pPr>
            <a:r>
              <a:t>The vision is to improve the visibility of the two historic sites and to restore them to accessible and contemplative sites for families whose loved ones are in their final resting place. </a:t>
            </a:r>
          </a:p>
          <a:p>
            <a:pPr>
              <a:defRPr sz="3800">
                <a:solidFill>
                  <a:srgbClr val="FFFFFF"/>
                </a:solidFill>
              </a:defRPr>
            </a:pPr>
            <a:endParaRPr/>
          </a:p>
          <a:p>
            <a:pPr marL="571500" indent="-571500">
              <a:buSzPct val="100000"/>
              <a:buFont typeface="Arial"/>
              <a:buChar char="•"/>
              <a:defRPr sz="3800">
                <a:solidFill>
                  <a:srgbClr val="FFFFFF"/>
                </a:solidFill>
              </a:defRPr>
            </a:pPr>
            <a:r>
              <a:t>The historic and interesting nature of some of the graves adds to the depth of Stanford’s historic appeal for visitors. </a:t>
            </a:r>
          </a:p>
          <a:p>
            <a:pPr marL="571500" indent="-571500">
              <a:buSzPct val="100000"/>
              <a:buChar char="❖"/>
              <a:defRPr sz="3800">
                <a:solidFill>
                  <a:srgbClr val="FFFFFF"/>
                </a:solidFill>
              </a:defRPr>
            </a:pPr>
            <a:endParaRPr/>
          </a:p>
          <a:p>
            <a:pPr marL="571500" indent="-571500">
              <a:buSzPct val="100000"/>
              <a:buFont typeface="Arial"/>
              <a:buChar char="•"/>
              <a:defRPr sz="3800">
                <a:solidFill>
                  <a:srgbClr val="FFFFFF"/>
                </a:solidFill>
              </a:defRPr>
            </a:pPr>
            <a:r>
              <a:t>The ultimate objective is that they become tourist destination points on the Heritage tours.</a:t>
            </a:r>
          </a:p>
        </p:txBody>
      </p:sp>
      <p:sp>
        <p:nvSpPr>
          <p:cNvPr id="603" name="Freeform 13"/>
          <p:cNvSpPr/>
          <p:nvPr/>
        </p:nvSpPr>
        <p:spPr>
          <a:xfrm>
            <a:off x="10807761" y="2447687"/>
            <a:ext cx="1028701" cy="1028701"/>
          </a:xfrm>
          <a:prstGeom prst="rect">
            <a:avLst/>
          </a:prstGeom>
          <a:solidFill>
            <a:srgbClr val="A8E989">
              <a:alpha val="69804"/>
            </a:srgbClr>
          </a:solidFill>
          <a:ln w="12700">
            <a:miter lim="400000"/>
          </a:ln>
        </p:spPr>
        <p:txBody>
          <a:bodyPr lIns="45719" rIns="45719"/>
          <a:lstStyle/>
          <a:p>
            <a:endParaRPr/>
          </a:p>
        </p:txBody>
      </p:sp>
      <p:sp>
        <p:nvSpPr>
          <p:cNvPr id="604" name="TextBox 14"/>
          <p:cNvSpPr txBox="1"/>
          <p:nvPr/>
        </p:nvSpPr>
        <p:spPr>
          <a:xfrm>
            <a:off x="605642" y="-38100"/>
            <a:ext cx="8004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Forgotten Ones</a:t>
            </a:r>
          </a:p>
        </p:txBody>
      </p:sp>
      <p:sp>
        <p:nvSpPr>
          <p:cNvPr id="605" name="TextBox 2"/>
          <p:cNvSpPr txBox="1"/>
          <p:nvPr/>
        </p:nvSpPr>
        <p:spPr>
          <a:xfrm>
            <a:off x="585355" y="2118131"/>
            <a:ext cx="8787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VISION &amp; OBJECTIVES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Freeform 6"/>
          <p:cNvSpPr/>
          <p:nvPr/>
        </p:nvSpPr>
        <p:spPr>
          <a:xfrm>
            <a:off x="12973049" y="7772400"/>
            <a:ext cx="1028701" cy="1028700"/>
          </a:xfrm>
          <a:prstGeom prst="rect">
            <a:avLst/>
          </a:prstGeom>
          <a:solidFill>
            <a:srgbClr val="5980FF"/>
          </a:solidFill>
          <a:ln w="12700">
            <a:miter lim="400000"/>
          </a:ln>
        </p:spPr>
        <p:txBody>
          <a:bodyPr lIns="45719" rIns="45719"/>
          <a:lstStyle/>
          <a:p>
            <a:endParaRPr/>
          </a:p>
        </p:txBody>
      </p:sp>
      <p:sp>
        <p:nvSpPr>
          <p:cNvPr id="608" name="Freeform 17"/>
          <p:cNvSpPr/>
          <p:nvPr/>
        </p:nvSpPr>
        <p:spPr>
          <a:xfrm>
            <a:off x="-1" y="2781300"/>
            <a:ext cx="11658601" cy="6635277"/>
          </a:xfrm>
          <a:prstGeom prst="rect">
            <a:avLst/>
          </a:prstGeom>
          <a:solidFill>
            <a:srgbClr val="A8E989"/>
          </a:solidFill>
          <a:ln w="12700">
            <a:miter lim="400000"/>
          </a:ln>
        </p:spPr>
        <p:txBody>
          <a:bodyPr lIns="45719" rIns="45719"/>
          <a:lstStyle/>
          <a:p>
            <a:endParaRPr/>
          </a:p>
        </p:txBody>
      </p:sp>
      <p:sp>
        <p:nvSpPr>
          <p:cNvPr id="609" name="TextBox 1"/>
          <p:cNvSpPr txBox="1"/>
          <p:nvPr/>
        </p:nvSpPr>
        <p:spPr>
          <a:xfrm>
            <a:off x="655319" y="3162300"/>
            <a:ext cx="10347961" cy="1218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nSpc>
                <a:spcPct val="107000"/>
              </a:lnSpc>
              <a:spcBef>
                <a:spcPts val="800"/>
              </a:spcBef>
              <a:buSzPct val="100000"/>
              <a:buFont typeface="Arial"/>
              <a:buChar char="•"/>
              <a:defRPr sz="3200"/>
            </a:pPr>
            <a:r>
              <a:t>14 Team members (core group – 6). </a:t>
            </a:r>
          </a:p>
          <a:p>
            <a:pPr marL="457200" indent="-457200">
              <a:lnSpc>
                <a:spcPct val="107000"/>
              </a:lnSpc>
              <a:spcBef>
                <a:spcPts val="800"/>
              </a:spcBef>
              <a:buSzPct val="100000"/>
              <a:buFont typeface="Arial"/>
              <a:buChar char="•"/>
              <a:defRPr sz="3200"/>
            </a:pPr>
            <a:r>
              <a:t>Meet once a week (6am in summer and 8am in winter).</a:t>
            </a:r>
          </a:p>
        </p:txBody>
      </p:sp>
      <p:sp>
        <p:nvSpPr>
          <p:cNvPr id="610" name="TextBox 16"/>
          <p:cNvSpPr txBox="1"/>
          <p:nvPr/>
        </p:nvSpPr>
        <p:spPr>
          <a:xfrm>
            <a:off x="655319" y="4808980"/>
            <a:ext cx="5013961" cy="437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nSpc>
                <a:spcPct val="107000"/>
              </a:lnSpc>
              <a:spcBef>
                <a:spcPts val="800"/>
              </a:spcBef>
              <a:buSzPct val="100000"/>
              <a:buFont typeface="Courier New"/>
              <a:buChar char="o"/>
              <a:defRPr sz="3200"/>
            </a:pPr>
            <a:r>
              <a:t>Marlene Gracie</a:t>
            </a:r>
          </a:p>
          <a:p>
            <a:pPr marL="457200" indent="-457200">
              <a:lnSpc>
                <a:spcPct val="107000"/>
              </a:lnSpc>
              <a:spcBef>
                <a:spcPts val="800"/>
              </a:spcBef>
              <a:buSzPct val="100000"/>
              <a:buFont typeface="Courier New"/>
              <a:buChar char="o"/>
              <a:defRPr sz="3200"/>
            </a:pPr>
            <a:r>
              <a:t>Chrissie Curnow (Oz)</a:t>
            </a:r>
          </a:p>
          <a:p>
            <a:pPr marL="457200" indent="-457200">
              <a:lnSpc>
                <a:spcPct val="107000"/>
              </a:lnSpc>
              <a:spcBef>
                <a:spcPts val="800"/>
              </a:spcBef>
              <a:buSzPct val="100000"/>
              <a:buFont typeface="Courier New"/>
              <a:buChar char="o"/>
              <a:defRPr sz="3200"/>
            </a:pPr>
            <a:r>
              <a:t>Denise Anderson</a:t>
            </a:r>
          </a:p>
          <a:p>
            <a:pPr marL="457200" indent="-457200">
              <a:lnSpc>
                <a:spcPct val="107000"/>
              </a:lnSpc>
              <a:spcBef>
                <a:spcPts val="800"/>
              </a:spcBef>
              <a:buSzPct val="100000"/>
              <a:buFont typeface="Courier New"/>
              <a:buChar char="o"/>
              <a:defRPr sz="3200"/>
            </a:pPr>
            <a:r>
              <a:t>Alison Thompson</a:t>
            </a:r>
          </a:p>
          <a:p>
            <a:pPr marL="457200" indent="-457200">
              <a:lnSpc>
                <a:spcPct val="107000"/>
              </a:lnSpc>
              <a:spcBef>
                <a:spcPts val="800"/>
              </a:spcBef>
              <a:buSzPct val="100000"/>
              <a:buFont typeface="Courier New"/>
              <a:buChar char="o"/>
              <a:defRPr sz="3200"/>
            </a:pPr>
            <a:r>
              <a:t>Andrew Thompson</a:t>
            </a:r>
          </a:p>
          <a:p>
            <a:pPr marL="457200" indent="-457200">
              <a:lnSpc>
                <a:spcPct val="107000"/>
              </a:lnSpc>
              <a:spcBef>
                <a:spcPts val="800"/>
              </a:spcBef>
              <a:buSzPct val="100000"/>
              <a:buFont typeface="Courier New"/>
              <a:buChar char="o"/>
              <a:defRPr sz="3200"/>
            </a:pPr>
            <a:r>
              <a:t>Liz Clarke</a:t>
            </a:r>
          </a:p>
          <a:p>
            <a:pPr marL="457200" indent="-457200">
              <a:lnSpc>
                <a:spcPct val="107000"/>
              </a:lnSpc>
              <a:spcBef>
                <a:spcPts val="800"/>
              </a:spcBef>
              <a:buSzPct val="100000"/>
              <a:buFont typeface="Courier New"/>
              <a:buChar char="o"/>
              <a:defRPr sz="3200"/>
            </a:pPr>
            <a:r>
              <a:t>Anneline Ferreira</a:t>
            </a:r>
          </a:p>
        </p:txBody>
      </p:sp>
      <p:sp>
        <p:nvSpPr>
          <p:cNvPr id="611" name="TextBox 18"/>
          <p:cNvSpPr txBox="1"/>
          <p:nvPr/>
        </p:nvSpPr>
        <p:spPr>
          <a:xfrm>
            <a:off x="6177715" y="4808980"/>
            <a:ext cx="4825565" cy="4376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nSpc>
                <a:spcPct val="107000"/>
              </a:lnSpc>
              <a:spcBef>
                <a:spcPts val="800"/>
              </a:spcBef>
              <a:buSzPct val="100000"/>
              <a:buFont typeface="Courier New"/>
              <a:buChar char="o"/>
              <a:defRPr sz="3200"/>
            </a:pPr>
            <a:r>
              <a:t>Beryl Gronland</a:t>
            </a:r>
          </a:p>
          <a:p>
            <a:pPr marL="457200" indent="-457200">
              <a:lnSpc>
                <a:spcPct val="107000"/>
              </a:lnSpc>
              <a:spcBef>
                <a:spcPts val="800"/>
              </a:spcBef>
              <a:buSzPct val="100000"/>
              <a:buFont typeface="Courier New"/>
              <a:buChar char="o"/>
              <a:defRPr sz="3200"/>
            </a:pPr>
            <a:r>
              <a:t>Caretha Randall</a:t>
            </a:r>
          </a:p>
          <a:p>
            <a:pPr marL="457200" indent="-457200">
              <a:lnSpc>
                <a:spcPct val="107000"/>
              </a:lnSpc>
              <a:spcBef>
                <a:spcPts val="800"/>
              </a:spcBef>
              <a:buSzPct val="100000"/>
              <a:buFont typeface="Courier New"/>
              <a:buChar char="o"/>
              <a:defRPr sz="3200"/>
            </a:pPr>
            <a:r>
              <a:t>Kat Goss</a:t>
            </a:r>
          </a:p>
          <a:p>
            <a:pPr marL="457200" indent="-457200">
              <a:lnSpc>
                <a:spcPct val="107000"/>
              </a:lnSpc>
              <a:spcBef>
                <a:spcPts val="800"/>
              </a:spcBef>
              <a:buSzPct val="100000"/>
              <a:buFont typeface="Courier New"/>
              <a:buChar char="o"/>
              <a:defRPr sz="3200"/>
            </a:pPr>
            <a:r>
              <a:t>Robyn Ferguson</a:t>
            </a:r>
          </a:p>
          <a:p>
            <a:pPr marL="457200" indent="-457200">
              <a:lnSpc>
                <a:spcPct val="107000"/>
              </a:lnSpc>
              <a:spcBef>
                <a:spcPts val="800"/>
              </a:spcBef>
              <a:buSzPct val="100000"/>
              <a:buFont typeface="Courier New"/>
              <a:buChar char="o"/>
              <a:defRPr sz="3200"/>
            </a:pPr>
            <a:r>
              <a:t>Ron Joubert</a:t>
            </a:r>
          </a:p>
          <a:p>
            <a:pPr marL="457200" indent="-457200">
              <a:lnSpc>
                <a:spcPct val="107000"/>
              </a:lnSpc>
              <a:spcBef>
                <a:spcPts val="800"/>
              </a:spcBef>
              <a:buSzPct val="100000"/>
              <a:buFont typeface="Courier New"/>
              <a:buChar char="o"/>
              <a:defRPr sz="3200"/>
            </a:pPr>
            <a:r>
              <a:t>Melissa Mc Alpine</a:t>
            </a:r>
          </a:p>
          <a:p>
            <a:pPr marL="457200" indent="-457200">
              <a:lnSpc>
                <a:spcPct val="107000"/>
              </a:lnSpc>
              <a:spcBef>
                <a:spcPts val="800"/>
              </a:spcBef>
              <a:buSzPct val="100000"/>
              <a:buFont typeface="Courier New"/>
              <a:buChar char="o"/>
              <a:defRPr sz="3200"/>
            </a:pPr>
            <a:r>
              <a:t>Debbie Braunlich</a:t>
            </a:r>
          </a:p>
        </p:txBody>
      </p:sp>
      <p:pic>
        <p:nvPicPr>
          <p:cNvPr id="612" name="Picture 20" descr="Picture 20"/>
          <p:cNvPicPr>
            <a:picLocks noChangeAspect="1"/>
          </p:cNvPicPr>
          <p:nvPr/>
        </p:nvPicPr>
        <p:blipFill>
          <a:blip r:embed="rId2"/>
          <a:stretch>
            <a:fillRect/>
          </a:stretch>
        </p:blipFill>
        <p:spPr>
          <a:xfrm>
            <a:off x="11876129" y="1874879"/>
            <a:ext cx="6392821" cy="6392821"/>
          </a:xfrm>
          <a:prstGeom prst="rect">
            <a:avLst/>
          </a:prstGeom>
          <a:ln w="12700">
            <a:miter lim="400000"/>
          </a:ln>
        </p:spPr>
      </p:pic>
      <p:pic>
        <p:nvPicPr>
          <p:cNvPr id="613" name="Picture 4" descr="Picture 4"/>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614" name="TextBox 14"/>
          <p:cNvSpPr txBox="1"/>
          <p:nvPr/>
        </p:nvSpPr>
        <p:spPr>
          <a:xfrm>
            <a:off x="605642" y="-38100"/>
            <a:ext cx="5718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Forgotten Ones</a:t>
            </a:r>
          </a:p>
        </p:txBody>
      </p:sp>
      <p:sp>
        <p:nvSpPr>
          <p:cNvPr id="615" name="TextBox 6"/>
          <p:cNvSpPr txBox="1"/>
          <p:nvPr/>
        </p:nvSpPr>
        <p:spPr>
          <a:xfrm>
            <a:off x="585356" y="2118131"/>
            <a:ext cx="6729844"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OUR TEAM</a:t>
            </a:r>
          </a:p>
        </p:txBody>
      </p:sp>
      <p:sp>
        <p:nvSpPr>
          <p:cNvPr id="616" name="Freeform 6"/>
          <p:cNvSpPr/>
          <p:nvPr/>
        </p:nvSpPr>
        <p:spPr>
          <a:xfrm>
            <a:off x="11361779" y="1436001"/>
            <a:ext cx="1028701" cy="1028701"/>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Freeform 17"/>
          <p:cNvSpPr/>
          <p:nvPr/>
        </p:nvSpPr>
        <p:spPr>
          <a:xfrm>
            <a:off x="27038" y="2956738"/>
            <a:ext cx="11353801" cy="6948822"/>
          </a:xfrm>
          <a:prstGeom prst="rect">
            <a:avLst/>
          </a:prstGeom>
          <a:solidFill>
            <a:srgbClr val="5980FF"/>
          </a:solidFill>
          <a:ln w="12700">
            <a:miter lim="400000"/>
          </a:ln>
        </p:spPr>
        <p:txBody>
          <a:bodyPr lIns="45719" rIns="45719"/>
          <a:lstStyle/>
          <a:p>
            <a:endParaRPr/>
          </a:p>
        </p:txBody>
      </p:sp>
      <p:sp>
        <p:nvSpPr>
          <p:cNvPr id="619" name="TextBox 3"/>
          <p:cNvSpPr txBox="1"/>
          <p:nvPr/>
        </p:nvSpPr>
        <p:spPr>
          <a:xfrm>
            <a:off x="568057" y="3376791"/>
            <a:ext cx="10435223" cy="623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3600">
                <a:solidFill>
                  <a:srgbClr val="FFFFFF"/>
                </a:solidFill>
              </a:defRPr>
            </a:pPr>
            <a:r>
              <a:t>Twice monthly, the group have the help of sponsored gardeners who tackle some of the heavy work, e.g. brush-cutting or major pruning.</a:t>
            </a:r>
          </a:p>
          <a:p>
            <a:pPr marL="571500" indent="-571500">
              <a:buSzPct val="100000"/>
              <a:buFont typeface="Arial"/>
              <a:buChar char="•"/>
              <a:defRPr sz="3600">
                <a:solidFill>
                  <a:srgbClr val="FFFFFF"/>
                </a:solidFill>
              </a:defRPr>
            </a:pPr>
            <a:r>
              <a:t>The two lectern plaques, which had been painted over, were cleaned and restored by Martin Johnson, our local calligraphist.</a:t>
            </a:r>
          </a:p>
          <a:p>
            <a:pPr marL="571500" indent="-571500">
              <a:buSzPct val="100000"/>
              <a:buFont typeface="Arial"/>
              <a:buChar char="•"/>
              <a:defRPr sz="3600">
                <a:solidFill>
                  <a:srgbClr val="FFFFFF"/>
                </a:solidFill>
              </a:defRPr>
            </a:pPr>
            <a:r>
              <a:t>Some volunteers who aren’t physically active in the cemetery duties, work behind the scenes with fundraising projects. Other volunteers focus on researching data. Other volunteers assist with social media and publicity.</a:t>
            </a:r>
          </a:p>
        </p:txBody>
      </p:sp>
      <p:sp>
        <p:nvSpPr>
          <p:cNvPr id="620" name="Freeform 13"/>
          <p:cNvSpPr/>
          <p:nvPr/>
        </p:nvSpPr>
        <p:spPr>
          <a:xfrm>
            <a:off x="12799714" y="7886700"/>
            <a:ext cx="1028701" cy="1028700"/>
          </a:xfrm>
          <a:prstGeom prst="rect">
            <a:avLst/>
          </a:prstGeom>
          <a:solidFill>
            <a:srgbClr val="A8E989">
              <a:alpha val="69804"/>
            </a:srgbClr>
          </a:solidFill>
          <a:ln w="12700">
            <a:miter lim="400000"/>
          </a:ln>
        </p:spPr>
        <p:txBody>
          <a:bodyPr lIns="45719" rIns="45719"/>
          <a:lstStyle/>
          <a:p>
            <a:endParaRPr/>
          </a:p>
        </p:txBody>
      </p:sp>
      <p:sp>
        <p:nvSpPr>
          <p:cNvPr id="621" name="Freeform 13"/>
          <p:cNvSpPr/>
          <p:nvPr/>
        </p:nvSpPr>
        <p:spPr>
          <a:xfrm>
            <a:off x="11098159" y="1057745"/>
            <a:ext cx="1028701" cy="1028701"/>
          </a:xfrm>
          <a:prstGeom prst="rect">
            <a:avLst/>
          </a:prstGeom>
          <a:solidFill>
            <a:srgbClr val="A8E989">
              <a:alpha val="69804"/>
            </a:srgbClr>
          </a:solidFill>
          <a:ln w="12700">
            <a:miter lim="400000"/>
          </a:ln>
        </p:spPr>
        <p:txBody>
          <a:bodyPr lIns="45719" rIns="45719"/>
          <a:lstStyle/>
          <a:p>
            <a:endParaRPr/>
          </a:p>
        </p:txBody>
      </p:sp>
      <p:pic>
        <p:nvPicPr>
          <p:cNvPr id="622" name="Picture 21" descr="Picture 21"/>
          <p:cNvPicPr>
            <a:picLocks noChangeAspect="1"/>
          </p:cNvPicPr>
          <p:nvPr/>
        </p:nvPicPr>
        <p:blipFill>
          <a:blip r:embed="rId2"/>
          <a:stretch>
            <a:fillRect/>
          </a:stretch>
        </p:blipFill>
        <p:spPr>
          <a:xfrm>
            <a:off x="15316198" y="7406546"/>
            <a:ext cx="2499016" cy="2499016"/>
          </a:xfrm>
          <a:prstGeom prst="rect">
            <a:avLst/>
          </a:prstGeom>
          <a:ln w="12700">
            <a:miter lim="400000"/>
          </a:ln>
        </p:spPr>
      </p:pic>
      <p:sp>
        <p:nvSpPr>
          <p:cNvPr id="623" name="TextBox 14"/>
          <p:cNvSpPr txBox="1"/>
          <p:nvPr/>
        </p:nvSpPr>
        <p:spPr>
          <a:xfrm>
            <a:off x="605642" y="-38100"/>
            <a:ext cx="5718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Forgotten Ones</a:t>
            </a:r>
          </a:p>
        </p:txBody>
      </p:sp>
      <p:sp>
        <p:nvSpPr>
          <p:cNvPr id="624" name="TextBox 5"/>
          <p:cNvSpPr txBox="1"/>
          <p:nvPr/>
        </p:nvSpPr>
        <p:spPr>
          <a:xfrm>
            <a:off x="585356" y="2118131"/>
            <a:ext cx="6729844"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WORK UNDERTAKEN</a:t>
            </a:r>
          </a:p>
        </p:txBody>
      </p:sp>
      <p:pic>
        <p:nvPicPr>
          <p:cNvPr id="625" name="Picture 11" descr="Picture 11"/>
          <p:cNvPicPr>
            <a:picLocks noChangeAspect="1"/>
          </p:cNvPicPr>
          <p:nvPr/>
        </p:nvPicPr>
        <p:blipFill>
          <a:blip r:embed="rId3"/>
          <a:stretch>
            <a:fillRect/>
          </a:stretch>
        </p:blipFill>
        <p:spPr>
          <a:xfrm>
            <a:off x="11811000" y="-38100"/>
            <a:ext cx="6477000" cy="6477000"/>
          </a:xfrm>
          <a:prstGeom prst="rect">
            <a:avLst/>
          </a:prstGeom>
          <a:ln w="12700">
            <a:miter lim="400000"/>
          </a:ln>
        </p:spPr>
      </p:pic>
      <p:sp>
        <p:nvSpPr>
          <p:cNvPr id="626" name="TextBox 12"/>
          <p:cNvSpPr txBox="1"/>
          <p:nvPr/>
        </p:nvSpPr>
        <p:spPr>
          <a:xfrm>
            <a:off x="12309093" y="5529627"/>
            <a:ext cx="2549907" cy="390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b="1" spc="907">
                <a:solidFill>
                  <a:srgbClr val="FFFFFF"/>
                </a:solidFill>
              </a:defRPr>
            </a:lvl1pPr>
          </a:lstStyle>
          <a:p>
            <a:r>
              <a:t>BEFORE</a:t>
            </a:r>
          </a:p>
        </p:txBody>
      </p:sp>
      <p:sp>
        <p:nvSpPr>
          <p:cNvPr id="627" name="TextBox 14"/>
          <p:cNvSpPr txBox="1"/>
          <p:nvPr/>
        </p:nvSpPr>
        <p:spPr>
          <a:xfrm>
            <a:off x="15890493" y="5605827"/>
            <a:ext cx="2016507" cy="390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b="1" spc="907">
                <a:solidFill>
                  <a:srgbClr val="FFFFFF"/>
                </a:solidFill>
              </a:defRPr>
            </a:lvl1pPr>
          </a:lstStyle>
          <a:p>
            <a:r>
              <a:t>AFTER</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Freeform 17"/>
          <p:cNvSpPr/>
          <p:nvPr/>
        </p:nvSpPr>
        <p:spPr>
          <a:xfrm>
            <a:off x="-1" y="2942974"/>
            <a:ext cx="11353801" cy="5373052"/>
          </a:xfrm>
          <a:prstGeom prst="rect">
            <a:avLst/>
          </a:prstGeom>
          <a:solidFill>
            <a:srgbClr val="A8E989"/>
          </a:solidFill>
          <a:ln w="12700">
            <a:miter lim="400000"/>
          </a:ln>
        </p:spPr>
        <p:txBody>
          <a:bodyPr lIns="45719" rIns="45719"/>
          <a:lstStyle/>
          <a:p>
            <a:endParaRPr/>
          </a:p>
        </p:txBody>
      </p:sp>
      <p:sp>
        <p:nvSpPr>
          <p:cNvPr id="630" name="TextBox 3"/>
          <p:cNvSpPr txBox="1"/>
          <p:nvPr/>
        </p:nvSpPr>
        <p:spPr>
          <a:xfrm>
            <a:off x="459288" y="3314700"/>
            <a:ext cx="10435223" cy="444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4000"/>
            </a:pPr>
            <a:r>
              <a:t>Compilation of records and data is important for not only our municipal records but also to foster local community involvement and to complement Stanford historic interest.</a:t>
            </a:r>
          </a:p>
          <a:p>
            <a:pPr marL="571500" indent="-571500">
              <a:buSzPct val="100000"/>
              <a:buFont typeface="Arial"/>
              <a:buChar char="•"/>
              <a:defRPr sz="4000"/>
            </a:pPr>
            <a:r>
              <a:t>Thank you to Carol Brammage and Marlene Gracie who do the research and compilation of data.</a:t>
            </a:r>
          </a:p>
        </p:txBody>
      </p:sp>
      <p:pic>
        <p:nvPicPr>
          <p:cNvPr id="631" name="Picture 5" descr="Picture 5"/>
          <p:cNvPicPr>
            <a:picLocks noChangeAspect="1"/>
          </p:cNvPicPr>
          <p:nvPr/>
        </p:nvPicPr>
        <p:blipFill>
          <a:blip r:embed="rId2"/>
          <a:stretch>
            <a:fillRect/>
          </a:stretch>
        </p:blipFill>
        <p:spPr>
          <a:xfrm>
            <a:off x="13106400" y="348255"/>
            <a:ext cx="4901185" cy="7658101"/>
          </a:xfrm>
          <a:prstGeom prst="rect">
            <a:avLst/>
          </a:prstGeom>
          <a:ln w="12700">
            <a:miter lim="400000"/>
          </a:ln>
        </p:spPr>
      </p:pic>
      <p:sp>
        <p:nvSpPr>
          <p:cNvPr id="632" name="TextBox 14"/>
          <p:cNvSpPr txBox="1"/>
          <p:nvPr/>
        </p:nvSpPr>
        <p:spPr>
          <a:xfrm>
            <a:off x="605642" y="-38100"/>
            <a:ext cx="5718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Forgotten Ones</a:t>
            </a:r>
          </a:p>
        </p:txBody>
      </p:sp>
      <p:sp>
        <p:nvSpPr>
          <p:cNvPr id="633" name="TextBox 10"/>
          <p:cNvSpPr txBox="1"/>
          <p:nvPr/>
        </p:nvSpPr>
        <p:spPr>
          <a:xfrm>
            <a:off x="585355" y="2118131"/>
            <a:ext cx="85586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RESEARCH &amp; RECORDING</a:t>
            </a:r>
          </a:p>
        </p:txBody>
      </p:sp>
      <p:pic>
        <p:nvPicPr>
          <p:cNvPr id="634" name="Picture 11" descr="Picture 11"/>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635" name="Freeform 6"/>
          <p:cNvSpPr/>
          <p:nvPr/>
        </p:nvSpPr>
        <p:spPr>
          <a:xfrm>
            <a:off x="10687050" y="2529651"/>
            <a:ext cx="1028700" cy="1028701"/>
          </a:xfrm>
          <a:prstGeom prst="rect">
            <a:avLst/>
          </a:prstGeom>
          <a:solidFill>
            <a:srgbClr val="5980FF"/>
          </a:solidFill>
          <a:ln w="12700">
            <a:miter lim="400000"/>
          </a:ln>
        </p:spPr>
        <p:txBody>
          <a:bodyPr lIns="45719" rIns="45719"/>
          <a:lstStyle/>
          <a:p>
            <a:endParaRPr/>
          </a:p>
        </p:txBody>
      </p:sp>
      <p:sp>
        <p:nvSpPr>
          <p:cNvPr id="636" name="Freeform 6"/>
          <p:cNvSpPr/>
          <p:nvPr/>
        </p:nvSpPr>
        <p:spPr>
          <a:xfrm>
            <a:off x="11665359" y="8656053"/>
            <a:ext cx="1028701" cy="1028701"/>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Freeform 4"/>
          <p:cNvSpPr/>
          <p:nvPr/>
        </p:nvSpPr>
        <p:spPr>
          <a:xfrm>
            <a:off x="-1" y="3238500"/>
            <a:ext cx="18288001" cy="2189634"/>
          </a:xfrm>
          <a:prstGeom prst="rect">
            <a:avLst/>
          </a:prstGeom>
          <a:solidFill>
            <a:srgbClr val="A8E989"/>
          </a:solidFill>
          <a:ln w="12700">
            <a:miter lim="400000"/>
          </a:ln>
        </p:spPr>
        <p:txBody>
          <a:bodyPr lIns="45719" rIns="45719"/>
          <a:lstStyle/>
          <a:p>
            <a:pPr>
              <a:defRPr sz="3200"/>
            </a:pPr>
            <a:endParaRPr/>
          </a:p>
        </p:txBody>
      </p:sp>
      <p:sp>
        <p:nvSpPr>
          <p:cNvPr id="135" name="Freeform 14"/>
          <p:cNvSpPr/>
          <p:nvPr/>
        </p:nvSpPr>
        <p:spPr>
          <a:xfrm>
            <a:off x="13929084" y="4629150"/>
            <a:ext cx="1028701" cy="1028700"/>
          </a:xfrm>
          <a:prstGeom prst="rect">
            <a:avLst/>
          </a:prstGeom>
          <a:solidFill>
            <a:srgbClr val="A8E989">
              <a:alpha val="69804"/>
            </a:srgbClr>
          </a:solidFill>
          <a:ln w="12700">
            <a:miter lim="400000"/>
          </a:ln>
        </p:spPr>
        <p:txBody>
          <a:bodyPr lIns="45719" rIns="45719"/>
          <a:lstStyle/>
          <a:p>
            <a:pPr>
              <a:defRPr sz="3200"/>
            </a:pPr>
            <a:endParaRPr/>
          </a:p>
        </p:txBody>
      </p:sp>
      <p:sp>
        <p:nvSpPr>
          <p:cNvPr id="136" name="TextBox 15"/>
          <p:cNvSpPr txBox="1"/>
          <p:nvPr/>
        </p:nvSpPr>
        <p:spPr>
          <a:xfrm>
            <a:off x="1028700" y="1025335"/>
            <a:ext cx="16230600" cy="94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600"/>
              </a:lnSpc>
              <a:defRPr sz="6000">
                <a:latin typeface="DM Serif Display"/>
                <a:ea typeface="DM Serif Display"/>
                <a:cs typeface="DM Serif Display"/>
                <a:sym typeface="DM Serif Display"/>
              </a:defRPr>
            </a:lvl1pPr>
          </a:lstStyle>
          <a:p>
            <a:r>
              <a:t>Chairperson’s Report</a:t>
            </a:r>
          </a:p>
        </p:txBody>
      </p:sp>
      <p:sp>
        <p:nvSpPr>
          <p:cNvPr id="137" name="TextBox 16"/>
          <p:cNvSpPr txBox="1"/>
          <p:nvPr/>
        </p:nvSpPr>
        <p:spPr>
          <a:xfrm>
            <a:off x="822886" y="3700371"/>
            <a:ext cx="4810306" cy="403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900"/>
            </a:lvl1pPr>
          </a:lstStyle>
          <a:p>
            <a:r>
              <a:t>ABSA Cape Epic Cycle Race </a:t>
            </a:r>
          </a:p>
        </p:txBody>
      </p:sp>
      <p:sp>
        <p:nvSpPr>
          <p:cNvPr id="138" name="TextBox 17"/>
          <p:cNvSpPr txBox="1"/>
          <p:nvPr/>
        </p:nvSpPr>
        <p:spPr>
          <a:xfrm>
            <a:off x="304799" y="3505200"/>
            <a:ext cx="916796" cy="6069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2900"/>
            </a:lvl1pPr>
          </a:lstStyle>
          <a:p>
            <a:r>
              <a:t>1.</a:t>
            </a:r>
          </a:p>
        </p:txBody>
      </p:sp>
      <p:sp>
        <p:nvSpPr>
          <p:cNvPr id="139" name="TextBox 18"/>
          <p:cNvSpPr txBox="1"/>
          <p:nvPr/>
        </p:nvSpPr>
        <p:spPr>
          <a:xfrm>
            <a:off x="5961594" y="3705764"/>
            <a:ext cx="5410201" cy="403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900"/>
            </a:lvl1pPr>
          </a:lstStyle>
          <a:p>
            <a:r>
              <a:t> Forgotten Ones - Cemeteries</a:t>
            </a:r>
          </a:p>
        </p:txBody>
      </p:sp>
      <p:sp>
        <p:nvSpPr>
          <p:cNvPr id="140" name="TextBox 19"/>
          <p:cNvSpPr txBox="1"/>
          <p:nvPr/>
        </p:nvSpPr>
        <p:spPr>
          <a:xfrm>
            <a:off x="5648967" y="3548693"/>
            <a:ext cx="916795" cy="606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2900"/>
            </a:lvl1pPr>
          </a:lstStyle>
          <a:p>
            <a:r>
              <a:t>3.</a:t>
            </a:r>
          </a:p>
        </p:txBody>
      </p:sp>
      <p:pic>
        <p:nvPicPr>
          <p:cNvPr id="141" name="Picture 21" descr="Picture 21"/>
          <p:cNvPicPr>
            <a:picLocks noChangeAspect="1"/>
          </p:cNvPicPr>
          <p:nvPr/>
        </p:nvPicPr>
        <p:blipFill>
          <a:blip r:embed="rId2"/>
          <a:stretch>
            <a:fillRect/>
          </a:stretch>
        </p:blipFill>
        <p:spPr>
          <a:xfrm>
            <a:off x="15316198" y="484842"/>
            <a:ext cx="2499016" cy="2499016"/>
          </a:xfrm>
          <a:prstGeom prst="rect">
            <a:avLst/>
          </a:prstGeom>
          <a:ln w="12700">
            <a:miter lim="400000"/>
          </a:ln>
        </p:spPr>
      </p:pic>
      <p:sp>
        <p:nvSpPr>
          <p:cNvPr id="142" name="TextBox 17"/>
          <p:cNvSpPr txBox="1"/>
          <p:nvPr/>
        </p:nvSpPr>
        <p:spPr>
          <a:xfrm>
            <a:off x="304799" y="4219895"/>
            <a:ext cx="916796" cy="606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2900"/>
            </a:lvl1pPr>
          </a:lstStyle>
          <a:p>
            <a:r>
              <a:t>2.</a:t>
            </a:r>
          </a:p>
        </p:txBody>
      </p:sp>
      <p:sp>
        <p:nvSpPr>
          <p:cNvPr id="143" name="TextBox 18"/>
          <p:cNvSpPr txBox="1"/>
          <p:nvPr/>
        </p:nvSpPr>
        <p:spPr>
          <a:xfrm>
            <a:off x="822885" y="4417533"/>
            <a:ext cx="5257801" cy="403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900"/>
            </a:lvl1pPr>
          </a:lstStyle>
          <a:p>
            <a:r>
              <a:t>St Thomas Church Restoration</a:t>
            </a:r>
          </a:p>
        </p:txBody>
      </p:sp>
      <p:sp>
        <p:nvSpPr>
          <p:cNvPr id="144" name="TextBox 19"/>
          <p:cNvSpPr txBox="1"/>
          <p:nvPr/>
        </p:nvSpPr>
        <p:spPr>
          <a:xfrm>
            <a:off x="5646595" y="4225289"/>
            <a:ext cx="916795" cy="606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2900"/>
            </a:lvl1pPr>
          </a:lstStyle>
          <a:p>
            <a:r>
              <a:t>4.</a:t>
            </a:r>
          </a:p>
        </p:txBody>
      </p:sp>
      <p:sp>
        <p:nvSpPr>
          <p:cNvPr id="145" name="TextBox 18"/>
          <p:cNvSpPr txBox="1"/>
          <p:nvPr/>
        </p:nvSpPr>
        <p:spPr>
          <a:xfrm>
            <a:off x="6075953" y="4422927"/>
            <a:ext cx="3728744" cy="403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900"/>
            </a:lvl1pPr>
          </a:lstStyle>
          <a:p>
            <a:r>
              <a:t>Stanford Festive Lights</a:t>
            </a:r>
          </a:p>
        </p:txBody>
      </p:sp>
      <p:pic>
        <p:nvPicPr>
          <p:cNvPr id="146" name="Picture 2" descr="Picture 2"/>
          <p:cNvPicPr>
            <a:picLocks noChangeAspect="1"/>
          </p:cNvPicPr>
          <p:nvPr/>
        </p:nvPicPr>
        <p:blipFill>
          <a:blip r:embed="rId3"/>
          <a:srcRect t="15979" b="28052"/>
          <a:stretch>
            <a:fillRect/>
          </a:stretch>
        </p:blipFill>
        <p:spPr>
          <a:xfrm>
            <a:off x="2514600" y="5279142"/>
            <a:ext cx="13126337" cy="5023100"/>
          </a:xfrm>
          <a:prstGeom prst="rect">
            <a:avLst/>
          </a:prstGeom>
          <a:ln w="12700">
            <a:miter lim="400000"/>
          </a:ln>
        </p:spPr>
      </p:pic>
      <p:pic>
        <p:nvPicPr>
          <p:cNvPr id="147" name="Picture 23" descr="Picture 23"/>
          <p:cNvPicPr>
            <a:picLocks noChangeAspect="1"/>
          </p:cNvPicPr>
          <p:nvPr/>
        </p:nvPicPr>
        <p:blipFill>
          <a:blip r:embed="rId4"/>
          <a:srcRect l="24629" t="17524"/>
          <a:stretch>
            <a:fillRect/>
          </a:stretch>
        </p:blipFill>
        <p:spPr>
          <a:xfrm>
            <a:off x="12274459" y="5263020"/>
            <a:ext cx="5998301" cy="5006714"/>
          </a:xfrm>
          <a:prstGeom prst="rect">
            <a:avLst/>
          </a:prstGeom>
          <a:ln w="12700">
            <a:miter lim="400000"/>
          </a:ln>
        </p:spPr>
      </p:pic>
      <p:sp>
        <p:nvSpPr>
          <p:cNvPr id="148" name="TextBox 9"/>
          <p:cNvSpPr txBox="1"/>
          <p:nvPr/>
        </p:nvSpPr>
        <p:spPr>
          <a:xfrm>
            <a:off x="1066799" y="2476500"/>
            <a:ext cx="13206845"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HIGHLIGHTS 2023/24</a:t>
            </a:r>
          </a:p>
        </p:txBody>
      </p:sp>
      <p:pic>
        <p:nvPicPr>
          <p:cNvPr id="149" name="Picture 28" descr="Picture 28"/>
          <p:cNvPicPr>
            <a:picLocks noChangeAspect="1"/>
          </p:cNvPicPr>
          <p:nvPr/>
        </p:nvPicPr>
        <p:blipFill>
          <a:blip r:embed="rId5"/>
          <a:stretch>
            <a:fillRect/>
          </a:stretch>
        </p:blipFill>
        <p:spPr>
          <a:xfrm>
            <a:off x="0" y="5267080"/>
            <a:ext cx="5257800" cy="5006715"/>
          </a:xfrm>
          <a:prstGeom prst="rect">
            <a:avLst/>
          </a:prstGeom>
          <a:ln w="12700">
            <a:miter lim="400000"/>
          </a:ln>
        </p:spPr>
      </p:pic>
      <p:sp>
        <p:nvSpPr>
          <p:cNvPr id="150" name="TextBox 18"/>
          <p:cNvSpPr txBox="1"/>
          <p:nvPr/>
        </p:nvSpPr>
        <p:spPr>
          <a:xfrm>
            <a:off x="11158148" y="3718464"/>
            <a:ext cx="6080761" cy="1165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3000"/>
              </a:lnSpc>
              <a:defRPr sz="2900"/>
            </a:pPr>
            <a:r>
              <a:t>Ended FY on R35 vs R67k surplus </a:t>
            </a:r>
          </a:p>
          <a:p>
            <a:pPr>
              <a:lnSpc>
                <a:spcPts val="3000"/>
              </a:lnSpc>
              <a:defRPr sz="2900"/>
            </a:pPr>
            <a:r>
              <a:t>last year</a:t>
            </a:r>
          </a:p>
        </p:txBody>
      </p:sp>
      <p:sp>
        <p:nvSpPr>
          <p:cNvPr id="151" name="TextBox 19"/>
          <p:cNvSpPr txBox="1"/>
          <p:nvPr/>
        </p:nvSpPr>
        <p:spPr>
          <a:xfrm>
            <a:off x="10714890" y="3604164"/>
            <a:ext cx="916795" cy="606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2900"/>
            </a:lvl1pPr>
          </a:lstStyle>
          <a:p>
            <a:r>
              <a:t>5.</a:t>
            </a:r>
          </a:p>
        </p:txBody>
      </p:sp>
      <p:pic>
        <p:nvPicPr>
          <p:cNvPr id="152" name="Image 5-16-24 at 10.11.jpg" descr="Image 5-16-24 at 10.11.jpg"/>
          <p:cNvPicPr>
            <a:picLocks noChangeAspect="1"/>
          </p:cNvPicPr>
          <p:nvPr/>
        </p:nvPicPr>
        <p:blipFill>
          <a:blip r:embed="rId6"/>
          <a:stretch>
            <a:fillRect/>
          </a:stretch>
        </p:blipFill>
        <p:spPr>
          <a:xfrm>
            <a:off x="16713382" y="3639463"/>
            <a:ext cx="1396672" cy="1323712"/>
          </a:xfrm>
          <a:prstGeom prst="rect">
            <a:avLst/>
          </a:prstGeom>
          <a:ln w="12700">
            <a:miter lim="400000"/>
          </a:ln>
        </p:spPr>
      </p:pic>
      <p:sp>
        <p:nvSpPr>
          <p:cNvPr id="153" name="TextBox 18"/>
          <p:cNvSpPr txBox="1"/>
          <p:nvPr/>
        </p:nvSpPr>
        <p:spPr>
          <a:xfrm>
            <a:off x="11158148" y="4414898"/>
            <a:ext cx="6080761" cy="1165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2900"/>
            </a:lvl1pPr>
          </a:lstStyle>
          <a:p>
            <a:r>
              <a:t>New Property Owners Information Guide</a:t>
            </a:r>
          </a:p>
        </p:txBody>
      </p:sp>
      <p:sp>
        <p:nvSpPr>
          <p:cNvPr id="154" name="TextBox 19"/>
          <p:cNvSpPr txBox="1"/>
          <p:nvPr/>
        </p:nvSpPr>
        <p:spPr>
          <a:xfrm>
            <a:off x="10714890" y="4368105"/>
            <a:ext cx="916795" cy="606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2900"/>
            </a:lvl1pPr>
          </a:lstStyle>
          <a:p>
            <a:r>
              <a:t>6</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Freeform 13"/>
          <p:cNvSpPr/>
          <p:nvPr/>
        </p:nvSpPr>
        <p:spPr>
          <a:xfrm>
            <a:off x="10515600" y="1047975"/>
            <a:ext cx="1028700" cy="1028701"/>
          </a:xfrm>
          <a:prstGeom prst="rect">
            <a:avLst/>
          </a:prstGeom>
          <a:solidFill>
            <a:srgbClr val="A8E989">
              <a:alpha val="69804"/>
            </a:srgbClr>
          </a:solidFill>
          <a:ln w="12700">
            <a:miter lim="400000"/>
          </a:ln>
        </p:spPr>
        <p:txBody>
          <a:bodyPr lIns="45719" rIns="45719"/>
          <a:lstStyle/>
          <a:p>
            <a:endParaRPr/>
          </a:p>
        </p:txBody>
      </p:sp>
      <p:pic>
        <p:nvPicPr>
          <p:cNvPr id="639" name="Picture 1" descr="Picture 1"/>
          <p:cNvPicPr>
            <a:picLocks noChangeAspect="1"/>
          </p:cNvPicPr>
          <p:nvPr/>
        </p:nvPicPr>
        <p:blipFill>
          <a:blip r:embed="rId2"/>
          <a:stretch>
            <a:fillRect/>
          </a:stretch>
        </p:blipFill>
        <p:spPr>
          <a:xfrm>
            <a:off x="11277600" y="0"/>
            <a:ext cx="7010400" cy="7010400"/>
          </a:xfrm>
          <a:prstGeom prst="rect">
            <a:avLst/>
          </a:prstGeom>
          <a:ln w="12700">
            <a:miter lim="400000"/>
          </a:ln>
        </p:spPr>
      </p:pic>
      <p:sp>
        <p:nvSpPr>
          <p:cNvPr id="640" name="Freeform 17"/>
          <p:cNvSpPr/>
          <p:nvPr/>
        </p:nvSpPr>
        <p:spPr>
          <a:xfrm>
            <a:off x="-12290" y="2933699"/>
            <a:ext cx="10299291" cy="5731572"/>
          </a:xfrm>
          <a:prstGeom prst="rect">
            <a:avLst/>
          </a:prstGeom>
          <a:solidFill>
            <a:srgbClr val="5980FF"/>
          </a:solidFill>
          <a:ln w="12700">
            <a:miter lim="400000"/>
          </a:ln>
        </p:spPr>
        <p:txBody>
          <a:bodyPr lIns="45719" rIns="45719"/>
          <a:lstStyle/>
          <a:p>
            <a:endParaRPr/>
          </a:p>
        </p:txBody>
      </p:sp>
      <p:pic>
        <p:nvPicPr>
          <p:cNvPr id="641" name="Picture 21" descr="Picture 21"/>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642" name="TextBox 3"/>
          <p:cNvSpPr txBox="1"/>
          <p:nvPr/>
        </p:nvSpPr>
        <p:spPr>
          <a:xfrm>
            <a:off x="446999" y="3771900"/>
            <a:ext cx="9108481" cy="4447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4000">
                <a:solidFill>
                  <a:srgbClr val="FFFFFF"/>
                </a:solidFill>
              </a:defRPr>
            </a:pPr>
            <a:r>
              <a:t>Approximately 40 people turned out to help clean up the East Cemetery. </a:t>
            </a:r>
          </a:p>
          <a:p>
            <a:pPr marL="571500" indent="-571500">
              <a:buSzPct val="100000"/>
              <a:buFont typeface="Arial"/>
              <a:buChar char="•"/>
              <a:defRPr sz="4000">
                <a:solidFill>
                  <a:srgbClr val="FFFFFF"/>
                </a:solidFill>
              </a:defRPr>
            </a:pPr>
            <a:r>
              <a:t>Local restaurants sponsored a free cup of coffee to each volunteer. </a:t>
            </a:r>
          </a:p>
          <a:p>
            <a:pPr marL="571500" indent="-571500">
              <a:buSzPct val="100000"/>
              <a:buFont typeface="Arial"/>
              <a:buChar char="•"/>
              <a:defRPr sz="4000">
                <a:solidFill>
                  <a:srgbClr val="FFFFFF"/>
                </a:solidFill>
              </a:defRPr>
            </a:pPr>
            <a:r>
              <a:t>We wish to thank those restaurants who participated and supported this initiative.</a:t>
            </a:r>
          </a:p>
        </p:txBody>
      </p:sp>
      <p:sp>
        <p:nvSpPr>
          <p:cNvPr id="643" name="Freeform 13"/>
          <p:cNvSpPr/>
          <p:nvPr/>
        </p:nvSpPr>
        <p:spPr>
          <a:xfrm>
            <a:off x="12277417" y="7658754"/>
            <a:ext cx="1028701" cy="1028701"/>
          </a:xfrm>
          <a:prstGeom prst="rect">
            <a:avLst/>
          </a:prstGeom>
          <a:solidFill>
            <a:srgbClr val="A8E989">
              <a:alpha val="69804"/>
            </a:srgbClr>
          </a:solidFill>
          <a:ln w="12700">
            <a:miter lim="400000"/>
          </a:ln>
        </p:spPr>
        <p:txBody>
          <a:bodyPr lIns="45719" rIns="45719"/>
          <a:lstStyle/>
          <a:p>
            <a:endParaRPr/>
          </a:p>
        </p:txBody>
      </p:sp>
      <p:sp>
        <p:nvSpPr>
          <p:cNvPr id="644" name="TextBox 14"/>
          <p:cNvSpPr txBox="1"/>
          <p:nvPr/>
        </p:nvSpPr>
        <p:spPr>
          <a:xfrm>
            <a:off x="605642" y="-38100"/>
            <a:ext cx="5718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Forgotten Ones</a:t>
            </a:r>
          </a:p>
        </p:txBody>
      </p:sp>
      <p:sp>
        <p:nvSpPr>
          <p:cNvPr id="645" name="TextBox 10"/>
          <p:cNvSpPr txBox="1"/>
          <p:nvPr/>
        </p:nvSpPr>
        <p:spPr>
          <a:xfrm>
            <a:off x="585355" y="2118131"/>
            <a:ext cx="8406246"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NELSON MANDELA DAY</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Freeform 6"/>
          <p:cNvSpPr/>
          <p:nvPr/>
        </p:nvSpPr>
        <p:spPr>
          <a:xfrm>
            <a:off x="13030200" y="1227434"/>
            <a:ext cx="1028700" cy="1028701"/>
          </a:xfrm>
          <a:prstGeom prst="rect">
            <a:avLst/>
          </a:prstGeom>
          <a:solidFill>
            <a:srgbClr val="5980FF"/>
          </a:solidFill>
          <a:ln w="12700">
            <a:miter lim="400000"/>
          </a:ln>
        </p:spPr>
        <p:txBody>
          <a:bodyPr lIns="45719" rIns="45719"/>
          <a:lstStyle/>
          <a:p>
            <a:endParaRPr/>
          </a:p>
        </p:txBody>
      </p:sp>
      <p:sp>
        <p:nvSpPr>
          <p:cNvPr id="648" name="Freeform 17"/>
          <p:cNvSpPr/>
          <p:nvPr/>
        </p:nvSpPr>
        <p:spPr>
          <a:xfrm>
            <a:off x="0" y="3009900"/>
            <a:ext cx="13182601" cy="5334000"/>
          </a:xfrm>
          <a:prstGeom prst="rect">
            <a:avLst/>
          </a:prstGeom>
          <a:solidFill>
            <a:srgbClr val="A8E989"/>
          </a:solidFill>
          <a:ln w="12700">
            <a:miter lim="400000"/>
          </a:ln>
        </p:spPr>
        <p:txBody>
          <a:bodyPr lIns="45719" rIns="45719"/>
          <a:lstStyle/>
          <a:p>
            <a:pPr>
              <a:defRPr>
                <a:solidFill>
                  <a:srgbClr val="A8E989"/>
                </a:solidFill>
              </a:defRPr>
            </a:pPr>
            <a:endParaRPr/>
          </a:p>
        </p:txBody>
      </p:sp>
      <p:sp>
        <p:nvSpPr>
          <p:cNvPr id="649" name="TextBox 2"/>
          <p:cNvSpPr txBox="1"/>
          <p:nvPr/>
        </p:nvSpPr>
        <p:spPr>
          <a:xfrm>
            <a:off x="507808" y="3289313"/>
            <a:ext cx="12324272" cy="470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07000"/>
              </a:lnSpc>
              <a:buSzPct val="100000"/>
              <a:buFont typeface="Arial"/>
              <a:buChar char="•"/>
              <a:defRPr sz="4000"/>
            </a:pPr>
            <a:r>
              <a:t>Developing an information brochure or insert it into the Heritage booklet.</a:t>
            </a:r>
          </a:p>
          <a:p>
            <a:pPr marL="571500" indent="-571500">
              <a:lnSpc>
                <a:spcPct val="107000"/>
              </a:lnSpc>
              <a:buSzPct val="100000"/>
              <a:buFont typeface="Arial"/>
              <a:buChar char="•"/>
              <a:defRPr sz="4000"/>
            </a:pPr>
            <a:r>
              <a:t>Making easily walkable paths to some of the significant gravesites.</a:t>
            </a:r>
          </a:p>
          <a:p>
            <a:pPr marL="571500" indent="-571500">
              <a:lnSpc>
                <a:spcPct val="107000"/>
              </a:lnSpc>
              <a:buSzPct val="100000"/>
              <a:buFont typeface="Arial"/>
              <a:buChar char="•"/>
              <a:defRPr sz="4000"/>
            </a:pPr>
            <a:r>
              <a:t>Placing strategic QR codes at points for information about the graves.</a:t>
            </a:r>
          </a:p>
          <a:p>
            <a:pPr marL="571500" indent="-571500">
              <a:lnSpc>
                <a:spcPct val="107000"/>
              </a:lnSpc>
              <a:buSzPct val="100000"/>
              <a:buFont typeface="Arial"/>
              <a:buChar char="•"/>
              <a:defRPr sz="4000"/>
            </a:pPr>
            <a:r>
              <a:t>Making seated areas for quiet reflection.</a:t>
            </a:r>
          </a:p>
        </p:txBody>
      </p:sp>
      <p:sp>
        <p:nvSpPr>
          <p:cNvPr id="650" name="TextBox 14"/>
          <p:cNvSpPr txBox="1"/>
          <p:nvPr/>
        </p:nvSpPr>
        <p:spPr>
          <a:xfrm>
            <a:off x="605642" y="-38100"/>
            <a:ext cx="5718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Forgotten Ones</a:t>
            </a:r>
          </a:p>
        </p:txBody>
      </p:sp>
      <p:sp>
        <p:nvSpPr>
          <p:cNvPr id="651" name="TextBox 6"/>
          <p:cNvSpPr txBox="1"/>
          <p:nvPr/>
        </p:nvSpPr>
        <p:spPr>
          <a:xfrm>
            <a:off x="585356" y="2118131"/>
            <a:ext cx="6729844"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FUTURE PROJECTS</a:t>
            </a:r>
          </a:p>
        </p:txBody>
      </p:sp>
      <p:pic>
        <p:nvPicPr>
          <p:cNvPr id="652" name="Picture 8" descr="Picture 8"/>
          <p:cNvPicPr>
            <a:picLocks noChangeAspect="1"/>
          </p:cNvPicPr>
          <p:nvPr/>
        </p:nvPicPr>
        <p:blipFill>
          <a:blip r:embed="rId2"/>
          <a:srcRect b="18889"/>
          <a:stretch>
            <a:fillRect/>
          </a:stretch>
        </p:blipFill>
        <p:spPr>
          <a:xfrm>
            <a:off x="13658850" y="0"/>
            <a:ext cx="4629150" cy="8343901"/>
          </a:xfrm>
          <a:prstGeom prst="rect">
            <a:avLst/>
          </a:prstGeom>
          <a:ln w="12700">
            <a:miter lim="400000"/>
          </a:ln>
        </p:spPr>
      </p:pic>
      <p:pic>
        <p:nvPicPr>
          <p:cNvPr id="653" name="Picture 9" descr="Picture 9"/>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654" name="Freeform 6"/>
          <p:cNvSpPr/>
          <p:nvPr/>
        </p:nvSpPr>
        <p:spPr>
          <a:xfrm>
            <a:off x="12390293" y="7829550"/>
            <a:ext cx="1028701" cy="1028700"/>
          </a:xfrm>
          <a:prstGeom prst="rect">
            <a:avLst/>
          </a:prstGeom>
          <a:solidFill>
            <a:srgbClr val="5980FF"/>
          </a:solidFill>
          <a:ln w="12700">
            <a:miter lim="400000"/>
          </a:ln>
        </p:spPr>
        <p:txBody>
          <a:bodyPr lIns="45719" rIns="45719"/>
          <a:lstStyle/>
          <a:p>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 name="Picture 15" descr="Picture 15"/>
          <p:cNvPicPr>
            <a:picLocks noChangeAspect="1"/>
          </p:cNvPicPr>
          <p:nvPr/>
        </p:nvPicPr>
        <p:blipFill>
          <a:blip r:embed="rId2"/>
          <a:stretch>
            <a:fillRect/>
          </a:stretch>
        </p:blipFill>
        <p:spPr>
          <a:xfrm>
            <a:off x="-15922" y="0"/>
            <a:ext cx="18286900" cy="10287000"/>
          </a:xfrm>
          <a:prstGeom prst="rect">
            <a:avLst/>
          </a:prstGeom>
          <a:ln w="12700">
            <a:miter lim="400000"/>
          </a:ln>
        </p:spPr>
      </p:pic>
      <p:sp>
        <p:nvSpPr>
          <p:cNvPr id="657" name="Freeform 4"/>
          <p:cNvSpPr/>
          <p:nvPr/>
        </p:nvSpPr>
        <p:spPr>
          <a:xfrm>
            <a:off x="-17023" y="5524500"/>
            <a:ext cx="18288001" cy="3124201"/>
          </a:xfrm>
          <a:prstGeom prst="rect">
            <a:avLst/>
          </a:prstGeom>
          <a:solidFill>
            <a:srgbClr val="5980FF">
              <a:alpha val="89804"/>
            </a:srgbClr>
          </a:solidFill>
          <a:ln w="12700">
            <a:miter lim="400000"/>
          </a:ln>
        </p:spPr>
        <p:txBody>
          <a:bodyPr lIns="45719" rIns="45719"/>
          <a:lstStyle/>
          <a:p>
            <a:endParaRPr/>
          </a:p>
        </p:txBody>
      </p:sp>
      <p:sp>
        <p:nvSpPr>
          <p:cNvPr id="658"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Treasurer’s Report</a:t>
            </a:r>
          </a:p>
        </p:txBody>
      </p:sp>
      <p:sp>
        <p:nvSpPr>
          <p:cNvPr id="659" name="TextBox 9"/>
          <p:cNvSpPr txBox="1"/>
          <p:nvPr/>
        </p:nvSpPr>
        <p:spPr>
          <a:xfrm>
            <a:off x="1027600" y="7878078"/>
            <a:ext cx="13206845"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Bea Whittaker </a:t>
            </a:r>
          </a:p>
        </p:txBody>
      </p:sp>
      <p:pic>
        <p:nvPicPr>
          <p:cNvPr id="660"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Freeform 17"/>
          <p:cNvSpPr/>
          <p:nvPr/>
        </p:nvSpPr>
        <p:spPr>
          <a:xfrm>
            <a:off x="-1" y="1943100"/>
            <a:ext cx="18288001" cy="762000"/>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663" name="TextBox 2"/>
          <p:cNvSpPr txBox="1"/>
          <p:nvPr/>
        </p:nvSpPr>
        <p:spPr>
          <a:xfrm>
            <a:off x="502919" y="-38100"/>
            <a:ext cx="6443103" cy="128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atin typeface="DM Serif Display"/>
                <a:ea typeface="DM Serif Display"/>
                <a:cs typeface="DM Serif Display"/>
                <a:sym typeface="DM Serif Display"/>
              </a:defRPr>
            </a:lvl1pPr>
          </a:lstStyle>
          <a:p>
            <a:r>
              <a:t>Treasurer’s Report</a:t>
            </a:r>
          </a:p>
        </p:txBody>
      </p:sp>
      <p:sp>
        <p:nvSpPr>
          <p:cNvPr id="664" name="TextBox 11"/>
          <p:cNvSpPr txBox="1"/>
          <p:nvPr/>
        </p:nvSpPr>
        <p:spPr>
          <a:xfrm>
            <a:off x="533399" y="1333500"/>
            <a:ext cx="13716002"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2023/24 ACTUAL YEAR TO DATE</a:t>
            </a:r>
          </a:p>
        </p:txBody>
      </p:sp>
      <p:graphicFrame>
        <p:nvGraphicFramePr>
          <p:cNvPr id="665" name="Table 4"/>
          <p:cNvGraphicFramePr/>
          <p:nvPr/>
        </p:nvGraphicFramePr>
        <p:xfrm>
          <a:off x="457200" y="3418447"/>
          <a:ext cx="14973300" cy="4427754"/>
        </p:xfrm>
        <a:graphic>
          <a:graphicData uri="http://schemas.openxmlformats.org/drawingml/2006/table">
            <a:tbl>
              <a:tblPr>
                <a:tableStyleId>{4C3C2611-4C71-4FC5-86AE-919BDF0F9419}</a:tableStyleId>
              </a:tblPr>
              <a:tblGrid>
                <a:gridCol w="5867915">
                  <a:extLst>
                    <a:ext uri="{9D8B030D-6E8A-4147-A177-3AD203B41FA5}">
                      <a16:colId xmlns:a16="http://schemas.microsoft.com/office/drawing/2014/main" val="20000"/>
                    </a:ext>
                  </a:extLst>
                </a:gridCol>
                <a:gridCol w="3237470">
                  <a:extLst>
                    <a:ext uri="{9D8B030D-6E8A-4147-A177-3AD203B41FA5}">
                      <a16:colId xmlns:a16="http://schemas.microsoft.com/office/drawing/2014/main" val="20001"/>
                    </a:ext>
                  </a:extLst>
                </a:gridCol>
                <a:gridCol w="3318407">
                  <a:extLst>
                    <a:ext uri="{9D8B030D-6E8A-4147-A177-3AD203B41FA5}">
                      <a16:colId xmlns:a16="http://schemas.microsoft.com/office/drawing/2014/main" val="20002"/>
                    </a:ext>
                  </a:extLst>
                </a:gridCol>
                <a:gridCol w="2549508">
                  <a:extLst>
                    <a:ext uri="{9D8B030D-6E8A-4147-A177-3AD203B41FA5}">
                      <a16:colId xmlns:a16="http://schemas.microsoft.com/office/drawing/2014/main" val="20003"/>
                    </a:ext>
                  </a:extLst>
                </a:gridCol>
              </a:tblGrid>
              <a:tr h="794610">
                <a:tc>
                  <a:txBody>
                    <a:bodyPr/>
                    <a:lstStyle/>
                    <a:p>
                      <a:pPr algn="ctr">
                        <a:defRPr sz="1800"/>
                      </a:pPr>
                      <a:r>
                        <a:rPr sz="3200"/>
                        <a:t> </a:t>
                      </a:r>
                    </a:p>
                  </a:txBody>
                  <a:tcPr marL="7620" marR="7620" marT="7620" marB="7620" anchor="b" horzOverflow="overflow">
                    <a:lnL w="12700">
                      <a:solidFill>
                        <a:srgbClr val="000000"/>
                      </a:solidFill>
                    </a:lnL>
                    <a:lnR w="6350">
                      <a:solidFill>
                        <a:srgbClr val="000000"/>
                      </a:solidFill>
                    </a:lnR>
                    <a:lnT w="12700">
                      <a:solidFill>
                        <a:srgbClr val="000000"/>
                      </a:solidFill>
                    </a:lnT>
                    <a:lnB w="6350">
                      <a:solidFill>
                        <a:srgbClr val="000000"/>
                      </a:solidFill>
                    </a:lnB>
                    <a:noFill/>
                  </a:tcPr>
                </a:tc>
                <a:tc>
                  <a:txBody>
                    <a:bodyPr/>
                    <a:lstStyle/>
                    <a:p>
                      <a:pPr algn="ctr">
                        <a:defRPr sz="1800"/>
                      </a:pPr>
                      <a:r>
                        <a:rPr sz="3200" b="1" u="sng"/>
                        <a:t>Income</a:t>
                      </a:r>
                    </a:p>
                  </a:txBody>
                  <a:tcPr marL="7620" marR="7620" marT="7620" marB="7620" anchor="b" horzOverflow="overflow">
                    <a:lnL w="6350">
                      <a:solidFill>
                        <a:srgbClr val="000000"/>
                      </a:solidFill>
                    </a:lnL>
                    <a:lnR w="6350">
                      <a:solidFill>
                        <a:srgbClr val="000000"/>
                      </a:solidFill>
                    </a:lnR>
                    <a:lnT w="12700">
                      <a:solidFill>
                        <a:srgbClr val="000000"/>
                      </a:solidFill>
                    </a:lnT>
                    <a:lnB w="6350">
                      <a:solidFill>
                        <a:srgbClr val="000000"/>
                      </a:solidFill>
                    </a:lnB>
                    <a:noFill/>
                  </a:tcPr>
                </a:tc>
                <a:tc>
                  <a:txBody>
                    <a:bodyPr/>
                    <a:lstStyle/>
                    <a:p>
                      <a:pPr algn="ctr">
                        <a:defRPr sz="1800"/>
                      </a:pPr>
                      <a:r>
                        <a:rPr sz="3200" b="1" u="sng"/>
                        <a:t>Expenditure</a:t>
                      </a:r>
                    </a:p>
                  </a:txBody>
                  <a:tcPr marL="7620" marR="7620" marT="7620" marB="7620" anchor="b" horzOverflow="overflow">
                    <a:lnL w="6350">
                      <a:solidFill>
                        <a:srgbClr val="000000"/>
                      </a:solidFill>
                    </a:lnL>
                    <a:lnR w="6350">
                      <a:solidFill>
                        <a:srgbClr val="000000"/>
                      </a:solidFill>
                    </a:lnR>
                    <a:lnT w="12700">
                      <a:solidFill>
                        <a:srgbClr val="000000"/>
                      </a:solidFill>
                    </a:lnT>
                    <a:lnB w="6350">
                      <a:solidFill>
                        <a:srgbClr val="000000"/>
                      </a:solidFill>
                    </a:lnB>
                    <a:noFill/>
                  </a:tcPr>
                </a:tc>
                <a:tc>
                  <a:txBody>
                    <a:bodyPr/>
                    <a:lstStyle/>
                    <a:p>
                      <a:pPr algn="ctr">
                        <a:defRPr sz="1800"/>
                      </a:pPr>
                      <a:r>
                        <a:rPr sz="3200"/>
                        <a:t> </a:t>
                      </a:r>
                    </a:p>
                  </a:txBody>
                  <a:tcPr marL="7620" marR="7620" marT="7620" marB="7620" anchor="b" horzOverflow="overflow">
                    <a:lnL w="6350">
                      <a:solidFill>
                        <a:srgbClr val="000000"/>
                      </a:solidFill>
                    </a:lnL>
                    <a:lnR w="12700">
                      <a:solidFill>
                        <a:srgbClr val="000000"/>
                      </a:solidFill>
                    </a:lnR>
                    <a:lnT w="12700">
                      <a:solidFill>
                        <a:srgbClr val="000000"/>
                      </a:solidFill>
                    </a:lnT>
                    <a:lnB w="6350">
                      <a:solidFill>
                        <a:srgbClr val="000000"/>
                      </a:solidFill>
                    </a:lnB>
                    <a:noFill/>
                  </a:tcPr>
                </a:tc>
                <a:extLst>
                  <a:ext uri="{0D108BD9-81ED-4DB2-BD59-A6C34878D82A}">
                    <a16:rowId xmlns:a16="http://schemas.microsoft.com/office/drawing/2014/main" val="10000"/>
                  </a:ext>
                </a:extLst>
              </a:tr>
              <a:tr h="397304">
                <a:tc>
                  <a:txBody>
                    <a:bodyPr/>
                    <a:lstStyle/>
                    <a:p>
                      <a:pPr algn="l">
                        <a:defRPr sz="1800"/>
                      </a:pPr>
                      <a:r>
                        <a:rPr sz="3200"/>
                        <a:t>Wandelpad</a:t>
                      </a:r>
                    </a:p>
                  </a:txBody>
                  <a:tcPr marL="7620" marR="7620" marT="7620" marB="7620" anchor="b" horzOverflow="overflow">
                    <a:lnL w="1270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43 306</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54 172</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-10 866</a:t>
                      </a:r>
                    </a:p>
                  </a:txBody>
                  <a:tcPr marL="7620" marR="7620" marT="7620" marB="7620" anchor="b" horzOverflow="overflow">
                    <a:lnL w="6350">
                      <a:solidFill>
                        <a:srgbClr val="000000"/>
                      </a:solidFill>
                    </a:lnL>
                    <a:lnR w="1270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1"/>
                  </a:ext>
                </a:extLst>
              </a:tr>
              <a:tr h="397304">
                <a:tc>
                  <a:txBody>
                    <a:bodyPr/>
                    <a:lstStyle/>
                    <a:p>
                      <a:pPr algn="l">
                        <a:defRPr sz="1800"/>
                      </a:pPr>
                      <a:r>
                        <a:rPr sz="3200"/>
                        <a:t>Reed Removal</a:t>
                      </a:r>
                    </a:p>
                  </a:txBody>
                  <a:tcPr marL="7620" marR="7620" marT="7620" marB="7620" anchor="b" horzOverflow="overflow">
                    <a:lnL w="1270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66 000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26 683</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39 317</a:t>
                      </a:r>
                    </a:p>
                  </a:txBody>
                  <a:tcPr marL="7620" marR="7620" marT="7620" marB="7620" anchor="b" horzOverflow="overflow">
                    <a:lnL w="6350">
                      <a:solidFill>
                        <a:srgbClr val="000000"/>
                      </a:solidFill>
                    </a:lnL>
                    <a:lnR w="1270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2"/>
                  </a:ext>
                </a:extLst>
              </a:tr>
              <a:tr h="397304">
                <a:tc>
                  <a:txBody>
                    <a:bodyPr/>
                    <a:lstStyle/>
                    <a:p>
                      <a:pPr algn="l">
                        <a:defRPr sz="1800"/>
                      </a:pPr>
                      <a:r>
                        <a:rPr sz="3200"/>
                        <a:t>Swop Shop</a:t>
                      </a:r>
                    </a:p>
                  </a:txBody>
                  <a:tcPr marL="7620" marR="7620" marT="7620" marB="7620" anchor="b" horzOverflow="overflow">
                    <a:lnL w="1270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50 430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71 885</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-21 455</a:t>
                      </a:r>
                    </a:p>
                  </a:txBody>
                  <a:tcPr marL="7620" marR="7620" marT="7620" marB="7620" anchor="b" horzOverflow="overflow">
                    <a:lnL w="6350">
                      <a:solidFill>
                        <a:srgbClr val="000000"/>
                      </a:solidFill>
                    </a:lnL>
                    <a:lnR w="1270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3"/>
                  </a:ext>
                </a:extLst>
              </a:tr>
              <a:tr h="438156">
                <a:tc>
                  <a:txBody>
                    <a:bodyPr/>
                    <a:lstStyle/>
                    <a:p>
                      <a:pPr algn="l">
                        <a:defRPr sz="1800"/>
                      </a:pPr>
                      <a:r>
                        <a:rPr sz="3200"/>
                        <a:t>Heritage</a:t>
                      </a:r>
                    </a:p>
                  </a:txBody>
                  <a:tcPr marL="7620" marR="7620" marT="7620" marB="7620" anchor="b" horzOverflow="overflow">
                    <a:lnL w="1270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18 750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10 410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8 340</a:t>
                      </a:r>
                    </a:p>
                  </a:txBody>
                  <a:tcPr marL="7620" marR="7620" marT="7620" marB="7620" anchor="b" horzOverflow="overflow">
                    <a:lnL w="6350">
                      <a:solidFill>
                        <a:srgbClr val="000000"/>
                      </a:solidFill>
                    </a:lnL>
                    <a:lnR w="1270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4"/>
                  </a:ext>
                </a:extLst>
              </a:tr>
              <a:tr h="397304">
                <a:tc>
                  <a:txBody>
                    <a:bodyPr/>
                    <a:lstStyle/>
                    <a:p>
                      <a:pPr algn="l">
                        <a:defRPr sz="1800"/>
                      </a:pPr>
                      <a:r>
                        <a:rPr sz="3200"/>
                        <a:t>St Thomas Funds</a:t>
                      </a:r>
                    </a:p>
                  </a:txBody>
                  <a:tcPr marL="7620" marR="7620" marT="7620" marB="7620" anchor="b" horzOverflow="overflow">
                    <a:lnL w="1270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391 806</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434 666</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-42 860</a:t>
                      </a:r>
                    </a:p>
                  </a:txBody>
                  <a:tcPr marL="7620" marR="7620" marT="7620" marB="7620" anchor="b" horzOverflow="overflow">
                    <a:lnL w="6350">
                      <a:solidFill>
                        <a:srgbClr val="000000"/>
                      </a:solidFill>
                    </a:lnL>
                    <a:lnR w="1270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5"/>
                  </a:ext>
                </a:extLst>
              </a:tr>
              <a:tr h="397304">
                <a:tc>
                  <a:txBody>
                    <a:bodyPr/>
                    <a:lstStyle/>
                    <a:p>
                      <a:pPr algn="l">
                        <a:defRPr sz="1800"/>
                      </a:pPr>
                      <a:r>
                        <a:rPr sz="3200"/>
                        <a:t>Wall of Remembrance</a:t>
                      </a:r>
                    </a:p>
                  </a:txBody>
                  <a:tcPr marL="7620" marR="7620" marT="7620" marB="7620" anchor="b" horzOverflow="overflow">
                    <a:lnL w="1270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18 000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175</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17 825</a:t>
                      </a:r>
                    </a:p>
                  </a:txBody>
                  <a:tcPr marL="7620" marR="7620" marT="7620" marB="7620" anchor="b" horzOverflow="overflow">
                    <a:lnL w="6350">
                      <a:solidFill>
                        <a:srgbClr val="000000"/>
                      </a:solidFill>
                    </a:lnL>
                    <a:lnR w="1270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6"/>
                  </a:ext>
                </a:extLst>
              </a:tr>
              <a:tr h="397304">
                <a:tc>
                  <a:txBody>
                    <a:bodyPr/>
                    <a:lstStyle/>
                    <a:p>
                      <a:pPr algn="l">
                        <a:defRPr sz="1800"/>
                      </a:pPr>
                      <a:r>
                        <a:rPr sz="3200"/>
                        <a:t>Admin</a:t>
                      </a:r>
                    </a:p>
                  </a:txBody>
                  <a:tcPr marL="7620" marR="7620" marT="7620" marB="7620" anchor="b" horzOverflow="overflow">
                    <a:lnL w="1270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58 702</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37 693</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21 009</a:t>
                      </a:r>
                    </a:p>
                  </a:txBody>
                  <a:tcPr marL="7620" marR="7620" marT="7620" marB="7620" anchor="b" horzOverflow="overflow">
                    <a:lnL w="6350">
                      <a:solidFill>
                        <a:srgbClr val="000000"/>
                      </a:solidFill>
                    </a:lnL>
                    <a:lnR w="1270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7"/>
                  </a:ext>
                </a:extLst>
              </a:tr>
              <a:tr h="413859">
                <a:tc>
                  <a:txBody>
                    <a:bodyPr/>
                    <a:lstStyle/>
                    <a:p>
                      <a:pPr algn="l">
                        <a:defRPr sz="1800"/>
                      </a:pPr>
                      <a:r>
                        <a:rPr sz="3200"/>
                        <a:t> </a:t>
                      </a:r>
                    </a:p>
                  </a:txBody>
                  <a:tcPr marL="7620" marR="7620" marT="7620" marB="7620" anchor="b" horzOverflow="overflow">
                    <a:lnL w="12700">
                      <a:solidFill>
                        <a:srgbClr val="000000"/>
                      </a:solidFill>
                    </a:lnL>
                    <a:lnR w="12700">
                      <a:miter lim="400000"/>
                    </a:lnR>
                    <a:lnT w="6350">
                      <a:solidFill>
                        <a:srgbClr val="000000"/>
                      </a:solidFill>
                    </a:lnT>
                    <a:lnB w="12700">
                      <a:solidFill>
                        <a:srgbClr val="000000"/>
                      </a:solidFill>
                    </a:lnB>
                    <a:noFill/>
                  </a:tcPr>
                </a:tc>
                <a:tc>
                  <a:txBody>
                    <a:bodyPr/>
                    <a:lstStyle/>
                    <a:p>
                      <a:pPr>
                        <a:defRPr sz="1800"/>
                      </a:pPr>
                      <a:r>
                        <a:rPr sz="3200"/>
                        <a:t>646 994</a:t>
                      </a:r>
                    </a:p>
                  </a:txBody>
                  <a:tcPr marL="7620" marR="7620" marT="7620" marB="7620" anchor="b" horzOverflow="overflow">
                    <a:lnL w="12700">
                      <a:miter lim="400000"/>
                    </a:lnL>
                    <a:lnR w="12700">
                      <a:miter lim="400000"/>
                    </a:lnR>
                    <a:lnT w="6350">
                      <a:solidFill>
                        <a:srgbClr val="000000"/>
                      </a:solidFill>
                    </a:lnT>
                    <a:lnB w="12700">
                      <a:solidFill>
                        <a:srgbClr val="000000"/>
                      </a:solidFill>
                    </a:lnB>
                    <a:noFill/>
                  </a:tcPr>
                </a:tc>
                <a:tc>
                  <a:txBody>
                    <a:bodyPr/>
                    <a:lstStyle/>
                    <a:p>
                      <a:pPr>
                        <a:defRPr sz="1800"/>
                      </a:pPr>
                      <a:r>
                        <a:rPr sz="3200"/>
                        <a:t>635 684</a:t>
                      </a:r>
                    </a:p>
                  </a:txBody>
                  <a:tcPr marL="7620" marR="7620" marT="7620" marB="7620" anchor="b" horzOverflow="overflow">
                    <a:lnL w="12700">
                      <a:miter lim="400000"/>
                    </a:lnL>
                    <a:lnR w="12700">
                      <a:miter lim="400000"/>
                    </a:lnR>
                    <a:lnT w="6350">
                      <a:solidFill>
                        <a:srgbClr val="000000"/>
                      </a:solidFill>
                    </a:lnT>
                    <a:lnB w="12700">
                      <a:solidFill>
                        <a:srgbClr val="000000"/>
                      </a:solidFill>
                    </a:lnB>
                    <a:noFill/>
                  </a:tcPr>
                </a:tc>
                <a:tc>
                  <a:txBody>
                    <a:bodyPr/>
                    <a:lstStyle/>
                    <a:p>
                      <a:pPr>
                        <a:defRPr sz="1800"/>
                      </a:pPr>
                      <a:r>
                        <a:rPr sz="3200"/>
                        <a:t>11 310</a:t>
                      </a:r>
                    </a:p>
                  </a:txBody>
                  <a:tcPr marL="7620" marR="7620" marT="7620" marB="7620" anchor="b" horzOverflow="overflow">
                    <a:lnL w="12700">
                      <a:miter lim="400000"/>
                    </a:lnL>
                    <a:lnR w="12700">
                      <a:solidFill>
                        <a:srgbClr val="000000"/>
                      </a:solidFill>
                    </a:lnR>
                    <a:lnT w="6350">
                      <a:solidFill>
                        <a:srgbClr val="000000"/>
                      </a:solidFill>
                    </a:lnT>
                    <a:lnB w="12700">
                      <a:solidFill>
                        <a:srgbClr val="000000"/>
                      </a:solidFill>
                    </a:lnB>
                    <a:noFill/>
                  </a:tcPr>
                </a:tc>
                <a:extLst>
                  <a:ext uri="{0D108BD9-81ED-4DB2-BD59-A6C34878D82A}">
                    <a16:rowId xmlns:a16="http://schemas.microsoft.com/office/drawing/2014/main" val="10008"/>
                  </a:ext>
                </a:extLst>
              </a:tr>
              <a:tr h="397304">
                <a:tc>
                  <a:txBody>
                    <a:bodyPr/>
                    <a:lstStyle/>
                    <a:p>
                      <a:pPr algn="l">
                        <a:defRPr sz="3200"/>
                      </a:pPr>
                      <a:endParaRPr/>
                    </a:p>
                  </a:txBody>
                  <a:tcPr marL="7620" marR="7620" marT="7620" marB="7620" anchor="b" horzOverflow="overflow">
                    <a:lnL w="12700">
                      <a:miter lim="400000"/>
                    </a:lnL>
                    <a:lnR w="12700">
                      <a:miter lim="400000"/>
                    </a:lnR>
                    <a:lnT w="12700">
                      <a:solidFill>
                        <a:srgbClr val="000000"/>
                      </a:solidFill>
                    </a:lnT>
                    <a:lnB w="12700">
                      <a:miter lim="400000"/>
                    </a:lnB>
                    <a:noFill/>
                  </a:tcPr>
                </a:tc>
                <a:tc>
                  <a:txBody>
                    <a:bodyPr/>
                    <a:lstStyle/>
                    <a:p>
                      <a:pPr>
                        <a:defRPr sz="3200"/>
                      </a:pPr>
                      <a:endParaRPr/>
                    </a:p>
                  </a:txBody>
                  <a:tcPr marL="7620" marR="7620" marT="7620" marB="7620" anchor="b" horzOverflow="overflow">
                    <a:lnL w="12700">
                      <a:miter lim="400000"/>
                    </a:lnL>
                    <a:lnR w="12700">
                      <a:miter lim="400000"/>
                    </a:lnR>
                    <a:lnT w="12700">
                      <a:solidFill>
                        <a:srgbClr val="000000"/>
                      </a:solidFill>
                    </a:lnT>
                    <a:lnB w="12700">
                      <a:miter lim="400000"/>
                    </a:lnB>
                    <a:noFill/>
                  </a:tcPr>
                </a:tc>
                <a:tc>
                  <a:txBody>
                    <a:bodyPr/>
                    <a:lstStyle/>
                    <a:p>
                      <a:pPr algn="l">
                        <a:defRPr sz="3200"/>
                      </a:pPr>
                      <a:endParaRPr/>
                    </a:p>
                  </a:txBody>
                  <a:tcPr marL="7620" marR="7620" marT="7620" marB="7620" anchor="b" horzOverflow="overflow">
                    <a:lnL w="12700">
                      <a:miter lim="400000"/>
                    </a:lnL>
                    <a:lnR w="12700">
                      <a:miter lim="400000"/>
                    </a:lnR>
                    <a:lnT w="12700">
                      <a:solidFill>
                        <a:srgbClr val="000000"/>
                      </a:solidFill>
                    </a:lnT>
                    <a:lnB w="12700">
                      <a:miter lim="400000"/>
                    </a:lnB>
                    <a:noFill/>
                  </a:tcPr>
                </a:tc>
                <a:tc>
                  <a:txBody>
                    <a:bodyPr/>
                    <a:lstStyle/>
                    <a:p>
                      <a:pPr>
                        <a:defRPr sz="1800"/>
                      </a:pPr>
                      <a:r>
                        <a:rPr sz="3200" b="1"/>
                        <a:t>646 994</a:t>
                      </a:r>
                    </a:p>
                  </a:txBody>
                  <a:tcPr marL="7620" marR="7620" marT="7620" marB="7620" anchor="b" horzOverflow="overflow">
                    <a:lnL w="12700">
                      <a:miter lim="400000"/>
                    </a:lnL>
                    <a:lnR w="12700">
                      <a:miter lim="400000"/>
                    </a:lnR>
                    <a:lnT w="12700">
                      <a:solidFill>
                        <a:srgbClr val="000000"/>
                      </a:solidFill>
                    </a:lnT>
                    <a:lnB w="12700">
                      <a:miter lim="400000"/>
                    </a:lnB>
                    <a:noFill/>
                  </a:tcPr>
                </a:tc>
                <a:extLst>
                  <a:ext uri="{0D108BD9-81ED-4DB2-BD59-A6C34878D82A}">
                    <a16:rowId xmlns:a16="http://schemas.microsoft.com/office/drawing/2014/main" val="10009"/>
                  </a:ext>
                </a:extLst>
              </a:tr>
            </a:tbl>
          </a:graphicData>
        </a:graphic>
      </p:graphicFrame>
      <p:pic>
        <p:nvPicPr>
          <p:cNvPr id="666" name="Picture 5" descr="Picture 5"/>
          <p:cNvPicPr>
            <a:picLocks noChangeAspect="1"/>
          </p:cNvPicPr>
          <p:nvPr/>
        </p:nvPicPr>
        <p:blipFill>
          <a:blip r:embed="rId2"/>
          <a:stretch>
            <a:fillRect/>
          </a:stretch>
        </p:blipFill>
        <p:spPr>
          <a:xfrm>
            <a:off x="15430500" y="430561"/>
            <a:ext cx="2499015" cy="2499016"/>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Freeform 17"/>
          <p:cNvSpPr/>
          <p:nvPr/>
        </p:nvSpPr>
        <p:spPr>
          <a:xfrm>
            <a:off x="-1" y="1943100"/>
            <a:ext cx="18288001" cy="762000"/>
          </a:xfrm>
          <a:prstGeom prst="rect">
            <a:avLst/>
          </a:prstGeom>
          <a:solidFill>
            <a:srgbClr val="A8E989"/>
          </a:solidFill>
          <a:ln w="12700">
            <a:miter lim="400000"/>
          </a:ln>
        </p:spPr>
        <p:txBody>
          <a:bodyPr lIns="45719" rIns="45719"/>
          <a:lstStyle/>
          <a:p>
            <a:pPr>
              <a:defRPr>
                <a:solidFill>
                  <a:srgbClr val="A8E989"/>
                </a:solidFill>
              </a:defRPr>
            </a:pPr>
            <a:endParaRPr/>
          </a:p>
        </p:txBody>
      </p:sp>
      <p:sp>
        <p:nvSpPr>
          <p:cNvPr id="669" name="TextBox 2"/>
          <p:cNvSpPr txBox="1"/>
          <p:nvPr/>
        </p:nvSpPr>
        <p:spPr>
          <a:xfrm>
            <a:off x="502919" y="-38100"/>
            <a:ext cx="6443103" cy="128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atin typeface="DM Serif Display"/>
                <a:ea typeface="DM Serif Display"/>
                <a:cs typeface="DM Serif Display"/>
                <a:sym typeface="DM Serif Display"/>
              </a:defRPr>
            </a:lvl1pPr>
          </a:lstStyle>
          <a:p>
            <a:r>
              <a:t>Treasurer’s Report</a:t>
            </a:r>
          </a:p>
        </p:txBody>
      </p:sp>
      <p:sp>
        <p:nvSpPr>
          <p:cNvPr id="670" name="TextBox 11"/>
          <p:cNvSpPr txBox="1"/>
          <p:nvPr/>
        </p:nvSpPr>
        <p:spPr>
          <a:xfrm>
            <a:off x="533399" y="1333500"/>
            <a:ext cx="13716002"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Budget - Wandelpad</a:t>
            </a:r>
          </a:p>
        </p:txBody>
      </p:sp>
      <p:pic>
        <p:nvPicPr>
          <p:cNvPr id="671" name="Picture 5" descr="Picture 5"/>
          <p:cNvPicPr>
            <a:picLocks noChangeAspect="1"/>
          </p:cNvPicPr>
          <p:nvPr/>
        </p:nvPicPr>
        <p:blipFill>
          <a:blip r:embed="rId2"/>
          <a:stretch>
            <a:fillRect/>
          </a:stretch>
        </p:blipFill>
        <p:spPr>
          <a:xfrm>
            <a:off x="15430500" y="430561"/>
            <a:ext cx="2499015" cy="2499016"/>
          </a:xfrm>
          <a:prstGeom prst="rect">
            <a:avLst/>
          </a:prstGeom>
          <a:ln w="12700">
            <a:miter lim="400000"/>
          </a:ln>
        </p:spPr>
      </p:pic>
      <p:graphicFrame>
        <p:nvGraphicFramePr>
          <p:cNvPr id="672" name="Table 1"/>
          <p:cNvGraphicFramePr/>
          <p:nvPr/>
        </p:nvGraphicFramePr>
        <p:xfrm>
          <a:off x="2133600" y="2765899"/>
          <a:ext cx="13868400" cy="7521098"/>
        </p:xfrm>
        <a:graphic>
          <a:graphicData uri="http://schemas.openxmlformats.org/drawingml/2006/table">
            <a:tbl>
              <a:tblPr>
                <a:tableStyleId>{4C3C2611-4C71-4FC5-86AE-919BDF0F9419}</a:tableStyleId>
              </a:tblPr>
              <a:tblGrid>
                <a:gridCol w="6934200">
                  <a:extLst>
                    <a:ext uri="{9D8B030D-6E8A-4147-A177-3AD203B41FA5}">
                      <a16:colId xmlns:a16="http://schemas.microsoft.com/office/drawing/2014/main" val="20000"/>
                    </a:ext>
                  </a:extLst>
                </a:gridCol>
                <a:gridCol w="2311400">
                  <a:extLst>
                    <a:ext uri="{9D8B030D-6E8A-4147-A177-3AD203B41FA5}">
                      <a16:colId xmlns:a16="http://schemas.microsoft.com/office/drawing/2014/main" val="20001"/>
                    </a:ext>
                  </a:extLst>
                </a:gridCol>
                <a:gridCol w="2311400">
                  <a:extLst>
                    <a:ext uri="{9D8B030D-6E8A-4147-A177-3AD203B41FA5}">
                      <a16:colId xmlns:a16="http://schemas.microsoft.com/office/drawing/2014/main" val="20002"/>
                    </a:ext>
                  </a:extLst>
                </a:gridCol>
                <a:gridCol w="2311400">
                  <a:extLst>
                    <a:ext uri="{9D8B030D-6E8A-4147-A177-3AD203B41FA5}">
                      <a16:colId xmlns:a16="http://schemas.microsoft.com/office/drawing/2014/main" val="20003"/>
                    </a:ext>
                  </a:extLst>
                </a:gridCol>
              </a:tblGrid>
              <a:tr h="1253517">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defRPr sz="1800"/>
                      </a:pPr>
                      <a:r>
                        <a:rPr sz="3200" b="1"/>
                        <a:t>Income</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defRPr sz="1800"/>
                      </a:pPr>
                      <a:r>
                        <a:rPr sz="3200" b="1"/>
                        <a:t>Expenditure</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ctr">
                        <a:defRPr sz="1800"/>
                      </a:pPr>
                      <a:r>
                        <a:rPr sz="3200" b="1"/>
                        <a:t>Fundraising Required</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626758">
                <a:tc>
                  <a:txBody>
                    <a:bodyPr/>
                    <a:lstStyle/>
                    <a:p>
                      <a:pPr algn="l">
                        <a:defRPr sz="1800"/>
                      </a:pPr>
                      <a:r>
                        <a:rPr sz="3200" b="1"/>
                        <a:t>WANDELPAD</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1"/>
                  </a:ext>
                </a:extLst>
              </a:tr>
              <a:tr h="626758">
                <a:tc>
                  <a:txBody>
                    <a:bodyPr/>
                    <a:lstStyle/>
                    <a:p>
                      <a:pPr algn="l">
                        <a:defRPr sz="1800"/>
                      </a:pPr>
                      <a:r>
                        <a:rPr sz="3200"/>
                        <a:t>Think &amp; Drink</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36 000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36 000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2"/>
                  </a:ext>
                </a:extLst>
              </a:tr>
              <a:tr h="626758">
                <a:tc>
                  <a:txBody>
                    <a:bodyPr/>
                    <a:lstStyle/>
                    <a:p>
                      <a:pPr algn="l">
                        <a:defRPr sz="1800"/>
                      </a:pPr>
                      <a:r>
                        <a:rPr sz="3200"/>
                        <a:t>Wandelpad Donations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3"/>
                  </a:ext>
                </a:extLst>
              </a:tr>
              <a:tr h="626758">
                <a:tc>
                  <a:txBody>
                    <a:bodyPr/>
                    <a:lstStyle/>
                    <a:p>
                      <a:pPr algn="l">
                        <a:defRPr sz="1800"/>
                      </a:pPr>
                      <a:r>
                        <a:rPr sz="3200"/>
                        <a:t>Wandelpad Signs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40 000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4"/>
                  </a:ext>
                </a:extLst>
              </a:tr>
              <a:tr h="626758">
                <a:tc>
                  <a:txBody>
                    <a:bodyPr/>
                    <a:lstStyle/>
                    <a:p>
                      <a:pPr algn="l">
                        <a:defRPr sz="1800"/>
                      </a:pPr>
                      <a:r>
                        <a:rPr sz="3200"/>
                        <a:t>Wandelpad Map &amp; QR Codes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5"/>
                  </a:ext>
                </a:extLst>
              </a:tr>
              <a:tr h="626758">
                <a:tc>
                  <a:txBody>
                    <a:bodyPr/>
                    <a:lstStyle/>
                    <a:p>
                      <a:pPr algn="l">
                        <a:defRPr sz="1800"/>
                      </a:pPr>
                      <a:r>
                        <a:rPr sz="3200"/>
                        <a:t>Wheelchair Acess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6"/>
                  </a:ext>
                </a:extLst>
              </a:tr>
              <a:tr h="626758">
                <a:tc>
                  <a:txBody>
                    <a:bodyPr/>
                    <a:lstStyle/>
                    <a:p>
                      <a:pPr algn="l">
                        <a:defRPr sz="1800"/>
                      </a:pPr>
                      <a:r>
                        <a:rPr sz="3200"/>
                        <a:t>Poo Bins (4)</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3 600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7"/>
                  </a:ext>
                </a:extLst>
              </a:tr>
              <a:tr h="626758">
                <a:tc>
                  <a:txBody>
                    <a:bodyPr/>
                    <a:lstStyle/>
                    <a:p>
                      <a:pPr algn="l">
                        <a:defRPr sz="1800"/>
                      </a:pPr>
                      <a:r>
                        <a:rPr sz="3200"/>
                        <a:t>Tree Names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8"/>
                  </a:ext>
                </a:extLst>
              </a:tr>
              <a:tr h="626758">
                <a:tc>
                  <a:txBody>
                    <a:bodyPr/>
                    <a:lstStyle/>
                    <a:p>
                      <a:pPr algn="l">
                        <a:defRPr sz="1800"/>
                      </a:pPr>
                      <a:r>
                        <a:rPr sz="3200"/>
                        <a:t>Playground Sillery</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9"/>
                  </a:ext>
                </a:extLst>
              </a:tr>
              <a:tr h="626758">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51 000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136 600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10"/>
                  </a:ext>
                </a:extLst>
              </a:tr>
            </a:tbl>
          </a:graphicData>
        </a:graphic>
      </p:graphicFrame>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Freeform 17"/>
          <p:cNvSpPr/>
          <p:nvPr/>
        </p:nvSpPr>
        <p:spPr>
          <a:xfrm>
            <a:off x="-1" y="1943100"/>
            <a:ext cx="18288001" cy="762000"/>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675" name="TextBox 2"/>
          <p:cNvSpPr txBox="1"/>
          <p:nvPr/>
        </p:nvSpPr>
        <p:spPr>
          <a:xfrm>
            <a:off x="502919" y="-38100"/>
            <a:ext cx="6443103" cy="128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atin typeface="DM Serif Display"/>
                <a:ea typeface="DM Serif Display"/>
                <a:cs typeface="DM Serif Display"/>
                <a:sym typeface="DM Serif Display"/>
              </a:defRPr>
            </a:lvl1pPr>
          </a:lstStyle>
          <a:p>
            <a:r>
              <a:t>Treasurer’s Report</a:t>
            </a:r>
          </a:p>
        </p:txBody>
      </p:sp>
      <p:sp>
        <p:nvSpPr>
          <p:cNvPr id="676" name="TextBox 11"/>
          <p:cNvSpPr txBox="1"/>
          <p:nvPr/>
        </p:nvSpPr>
        <p:spPr>
          <a:xfrm>
            <a:off x="533399" y="1333500"/>
            <a:ext cx="13716002"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Budge - Reed Removal &amp; Forgotten Ones</a:t>
            </a:r>
          </a:p>
        </p:txBody>
      </p:sp>
      <p:pic>
        <p:nvPicPr>
          <p:cNvPr id="677" name="Picture 5" descr="Picture 5"/>
          <p:cNvPicPr>
            <a:picLocks noChangeAspect="1"/>
          </p:cNvPicPr>
          <p:nvPr/>
        </p:nvPicPr>
        <p:blipFill>
          <a:blip r:embed="rId2"/>
          <a:stretch>
            <a:fillRect/>
          </a:stretch>
        </p:blipFill>
        <p:spPr>
          <a:xfrm>
            <a:off x="15430500" y="430561"/>
            <a:ext cx="2499015" cy="2499016"/>
          </a:xfrm>
          <a:prstGeom prst="rect">
            <a:avLst/>
          </a:prstGeom>
          <a:ln w="12700">
            <a:miter lim="400000"/>
          </a:ln>
        </p:spPr>
      </p:pic>
      <p:graphicFrame>
        <p:nvGraphicFramePr>
          <p:cNvPr id="678" name="Table 1"/>
          <p:cNvGraphicFramePr/>
          <p:nvPr/>
        </p:nvGraphicFramePr>
        <p:xfrm>
          <a:off x="2133600" y="3031330"/>
          <a:ext cx="13868400" cy="6976268"/>
        </p:xfrm>
        <a:graphic>
          <a:graphicData uri="http://schemas.openxmlformats.org/drawingml/2006/table">
            <a:tbl>
              <a:tblPr>
                <a:tableStyleId>{4C3C2611-4C71-4FC5-86AE-919BDF0F9419}</a:tableStyleId>
              </a:tblPr>
              <a:tblGrid>
                <a:gridCol w="6934200">
                  <a:extLst>
                    <a:ext uri="{9D8B030D-6E8A-4147-A177-3AD203B41FA5}">
                      <a16:colId xmlns:a16="http://schemas.microsoft.com/office/drawing/2014/main" val="20000"/>
                    </a:ext>
                  </a:extLst>
                </a:gridCol>
                <a:gridCol w="2311400">
                  <a:extLst>
                    <a:ext uri="{9D8B030D-6E8A-4147-A177-3AD203B41FA5}">
                      <a16:colId xmlns:a16="http://schemas.microsoft.com/office/drawing/2014/main" val="20001"/>
                    </a:ext>
                  </a:extLst>
                </a:gridCol>
                <a:gridCol w="2311400">
                  <a:extLst>
                    <a:ext uri="{9D8B030D-6E8A-4147-A177-3AD203B41FA5}">
                      <a16:colId xmlns:a16="http://schemas.microsoft.com/office/drawing/2014/main" val="20002"/>
                    </a:ext>
                  </a:extLst>
                </a:gridCol>
                <a:gridCol w="2311400">
                  <a:extLst>
                    <a:ext uri="{9D8B030D-6E8A-4147-A177-3AD203B41FA5}">
                      <a16:colId xmlns:a16="http://schemas.microsoft.com/office/drawing/2014/main" val="20003"/>
                    </a:ext>
                  </a:extLst>
                </a:gridCol>
              </a:tblGrid>
              <a:tr h="778746">
                <a:tc>
                  <a:txBody>
                    <a:bodyPr/>
                    <a:lstStyle/>
                    <a:p>
                      <a:pPr algn="l">
                        <a:defRPr sz="1800"/>
                      </a:pPr>
                      <a:r>
                        <a:rPr sz="3200" b="1"/>
                        <a:t>REED REMOVAL</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778746">
                <a:tc>
                  <a:txBody>
                    <a:bodyPr/>
                    <a:lstStyle/>
                    <a:p>
                      <a:pPr algn="l">
                        <a:defRPr sz="1800"/>
                      </a:pPr>
                      <a:r>
                        <a:rPr sz="3200"/>
                        <a:t>Donations 2023-24</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39 317</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39 317</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1"/>
                  </a:ext>
                </a:extLst>
              </a:tr>
              <a:tr h="778746">
                <a:tc>
                  <a:txBody>
                    <a:bodyPr/>
                    <a:lstStyle/>
                    <a:p>
                      <a:pPr algn="l">
                        <a:defRPr sz="1800"/>
                      </a:pPr>
                      <a:r>
                        <a:rPr sz="3200"/>
                        <a:t>Donations 2024-25</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2"/>
                  </a:ext>
                </a:extLst>
              </a:tr>
              <a:tr h="778746">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64 317</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64 317</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3"/>
                  </a:ext>
                </a:extLst>
              </a:tr>
              <a:tr h="746299">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4"/>
                  </a:ext>
                </a:extLst>
              </a:tr>
              <a:tr h="778746">
                <a:tc>
                  <a:txBody>
                    <a:bodyPr/>
                    <a:lstStyle/>
                    <a:p>
                      <a:pPr algn="l">
                        <a:defRPr sz="1800"/>
                      </a:pPr>
                      <a:r>
                        <a:rPr sz="3200" b="1"/>
                        <a:t>FORGOTTEN ONES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5"/>
                  </a:ext>
                </a:extLst>
              </a:tr>
              <a:tr h="778746">
                <a:tc>
                  <a:txBody>
                    <a:bodyPr/>
                    <a:lstStyle/>
                    <a:p>
                      <a:pPr algn="l">
                        <a:defRPr sz="1800"/>
                      </a:pPr>
                      <a:r>
                        <a:rPr sz="3200"/>
                        <a:t>Maintenance Cemetries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3 300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6"/>
                  </a:ext>
                </a:extLst>
              </a:tr>
              <a:tr h="778746">
                <a:tc>
                  <a:txBody>
                    <a:bodyPr/>
                    <a:lstStyle/>
                    <a:p>
                      <a:pPr algn="l">
                        <a:defRPr sz="1800"/>
                      </a:pPr>
                      <a:r>
                        <a:rPr sz="3200"/>
                        <a:t>Brochure</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7"/>
                  </a:ext>
                </a:extLst>
              </a:tr>
              <a:tr h="778746">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3 300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10 000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8"/>
                  </a:ext>
                </a:extLst>
              </a:tr>
            </a:tbl>
          </a:graphicData>
        </a:graphic>
      </p:graphicFrame>
      <p:sp>
        <p:nvSpPr>
          <p:cNvPr id="679" name="Income"/>
          <p:cNvSpPr txBox="1"/>
          <p:nvPr/>
        </p:nvSpPr>
        <p:spPr>
          <a:xfrm>
            <a:off x="9418528" y="3211293"/>
            <a:ext cx="1607705"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lvl1pPr>
          </a:lstStyle>
          <a:p>
            <a:r>
              <a:t>Income</a:t>
            </a:r>
          </a:p>
        </p:txBody>
      </p:sp>
      <p:sp>
        <p:nvSpPr>
          <p:cNvPr id="680" name="Expenditure"/>
          <p:cNvSpPr txBox="1"/>
          <p:nvPr/>
        </p:nvSpPr>
        <p:spPr>
          <a:xfrm>
            <a:off x="11589376" y="3211293"/>
            <a:ext cx="1981417"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lvl1pPr>
          </a:lstStyle>
          <a:p>
            <a:r>
              <a:t>Expenditure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Freeform 17"/>
          <p:cNvSpPr/>
          <p:nvPr/>
        </p:nvSpPr>
        <p:spPr>
          <a:xfrm>
            <a:off x="-1" y="1943100"/>
            <a:ext cx="18288001" cy="762000"/>
          </a:xfrm>
          <a:prstGeom prst="rect">
            <a:avLst/>
          </a:prstGeom>
          <a:solidFill>
            <a:srgbClr val="A8E989"/>
          </a:solidFill>
          <a:ln w="12700">
            <a:miter lim="400000"/>
          </a:ln>
        </p:spPr>
        <p:txBody>
          <a:bodyPr lIns="45719" rIns="45719"/>
          <a:lstStyle/>
          <a:p>
            <a:pPr>
              <a:defRPr>
                <a:solidFill>
                  <a:srgbClr val="A8E989"/>
                </a:solidFill>
              </a:defRPr>
            </a:pPr>
            <a:endParaRPr/>
          </a:p>
        </p:txBody>
      </p:sp>
      <p:sp>
        <p:nvSpPr>
          <p:cNvPr id="683" name="TextBox 2"/>
          <p:cNvSpPr txBox="1"/>
          <p:nvPr/>
        </p:nvSpPr>
        <p:spPr>
          <a:xfrm>
            <a:off x="502919" y="-38100"/>
            <a:ext cx="6443103" cy="128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atin typeface="DM Serif Display"/>
                <a:ea typeface="DM Serif Display"/>
                <a:cs typeface="DM Serif Display"/>
                <a:sym typeface="DM Serif Display"/>
              </a:defRPr>
            </a:lvl1pPr>
          </a:lstStyle>
          <a:p>
            <a:r>
              <a:t>Treasurer’s Report</a:t>
            </a:r>
          </a:p>
        </p:txBody>
      </p:sp>
      <p:sp>
        <p:nvSpPr>
          <p:cNvPr id="684" name="TextBox 11"/>
          <p:cNvSpPr txBox="1"/>
          <p:nvPr/>
        </p:nvSpPr>
        <p:spPr>
          <a:xfrm>
            <a:off x="533399" y="1333500"/>
            <a:ext cx="15087602"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Budget – Swop Shop, Heritage &amp; Planning</a:t>
            </a:r>
          </a:p>
        </p:txBody>
      </p:sp>
      <p:pic>
        <p:nvPicPr>
          <p:cNvPr id="685" name="Picture 5" descr="Picture 5"/>
          <p:cNvPicPr>
            <a:picLocks noChangeAspect="1"/>
          </p:cNvPicPr>
          <p:nvPr/>
        </p:nvPicPr>
        <p:blipFill>
          <a:blip r:embed="rId2"/>
          <a:stretch>
            <a:fillRect/>
          </a:stretch>
        </p:blipFill>
        <p:spPr>
          <a:xfrm>
            <a:off x="15430500" y="430561"/>
            <a:ext cx="2499015" cy="2499016"/>
          </a:xfrm>
          <a:prstGeom prst="rect">
            <a:avLst/>
          </a:prstGeom>
          <a:ln w="12700">
            <a:miter lim="400000"/>
          </a:ln>
        </p:spPr>
      </p:pic>
      <p:graphicFrame>
        <p:nvGraphicFramePr>
          <p:cNvPr id="686" name="Table 1"/>
          <p:cNvGraphicFramePr/>
          <p:nvPr>
            <p:extLst>
              <p:ext uri="{D42A27DB-BD31-4B8C-83A1-F6EECF244321}">
                <p14:modId xmlns:p14="http://schemas.microsoft.com/office/powerpoint/2010/main" val="3070883260"/>
              </p:ext>
            </p:extLst>
          </p:nvPr>
        </p:nvGraphicFramePr>
        <p:xfrm>
          <a:off x="2133600" y="2682080"/>
          <a:ext cx="11811000" cy="6881016"/>
        </p:xfrm>
        <a:graphic>
          <a:graphicData uri="http://schemas.openxmlformats.org/drawingml/2006/table">
            <a:tbl>
              <a:tblPr>
                <a:tableStyleId>{4C3C2611-4C71-4FC5-86AE-919BDF0F9419}</a:tableStyleId>
              </a:tblPr>
              <a:tblGrid>
                <a:gridCol w="5905500">
                  <a:extLst>
                    <a:ext uri="{9D8B030D-6E8A-4147-A177-3AD203B41FA5}">
                      <a16:colId xmlns:a16="http://schemas.microsoft.com/office/drawing/2014/main" val="20000"/>
                    </a:ext>
                  </a:extLst>
                </a:gridCol>
                <a:gridCol w="1968500">
                  <a:extLst>
                    <a:ext uri="{9D8B030D-6E8A-4147-A177-3AD203B41FA5}">
                      <a16:colId xmlns:a16="http://schemas.microsoft.com/office/drawing/2014/main" val="20001"/>
                    </a:ext>
                  </a:extLst>
                </a:gridCol>
                <a:gridCol w="1968500">
                  <a:extLst>
                    <a:ext uri="{9D8B030D-6E8A-4147-A177-3AD203B41FA5}">
                      <a16:colId xmlns:a16="http://schemas.microsoft.com/office/drawing/2014/main" val="20002"/>
                    </a:ext>
                  </a:extLst>
                </a:gridCol>
                <a:gridCol w="1968500">
                  <a:extLst>
                    <a:ext uri="{9D8B030D-6E8A-4147-A177-3AD203B41FA5}">
                      <a16:colId xmlns:a16="http://schemas.microsoft.com/office/drawing/2014/main" val="20003"/>
                    </a:ext>
                  </a:extLst>
                </a:gridCol>
              </a:tblGrid>
              <a:tr h="532724">
                <a:tc>
                  <a:txBody>
                    <a:bodyPr/>
                    <a:lstStyle/>
                    <a:p>
                      <a:pPr algn="l">
                        <a:defRPr sz="1800"/>
                      </a:pPr>
                      <a:r>
                        <a:rPr sz="3200" b="1"/>
                        <a:t>SWOP SHOP</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532724">
                <a:tc>
                  <a:txBody>
                    <a:bodyPr/>
                    <a:lstStyle/>
                    <a:p>
                      <a:pPr algn="l">
                        <a:defRPr sz="1800"/>
                      </a:pPr>
                      <a:r>
                        <a:rPr sz="3200"/>
                        <a:t>Piggy bank</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21 650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20 000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1"/>
                  </a:ext>
                </a:extLst>
              </a:tr>
              <a:tr h="532724">
                <a:tc>
                  <a:txBody>
                    <a:bodyPr/>
                    <a:lstStyle/>
                    <a:p>
                      <a:pPr algn="l">
                        <a:defRPr sz="1800"/>
                      </a:pPr>
                      <a:r>
                        <a:rPr sz="3200"/>
                        <a:t>Stationery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6 000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50 000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2"/>
                  </a:ext>
                </a:extLst>
              </a:tr>
              <a:tr h="532724">
                <a:tc>
                  <a:txBody>
                    <a:bodyPr/>
                    <a:lstStyle/>
                    <a:p>
                      <a:pPr algn="l">
                        <a:defRPr sz="1800"/>
                      </a:pPr>
                      <a:r>
                        <a:rPr sz="3200"/>
                        <a:t>Junktique (Toiletries)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3"/>
                  </a:ext>
                </a:extLst>
              </a:tr>
              <a:tr h="532724">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62 650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lang="en-ZA" sz="3200" b="1" dirty="0"/>
                        <a:t>105 000</a:t>
                      </a:r>
                      <a:endParaRPr sz="3200" b="1" dirty="0"/>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dirty="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4"/>
                  </a:ext>
                </a:extLst>
              </a:tr>
              <a:tr h="510526">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5"/>
                  </a:ext>
                </a:extLst>
              </a:tr>
              <a:tr h="532724">
                <a:tc>
                  <a:txBody>
                    <a:bodyPr/>
                    <a:lstStyle/>
                    <a:p>
                      <a:pPr algn="l">
                        <a:defRPr sz="1800"/>
                      </a:pPr>
                      <a:r>
                        <a:rPr sz="3200" b="1"/>
                        <a:t>HERITAGE</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6"/>
                  </a:ext>
                </a:extLst>
              </a:tr>
              <a:tr h="532724">
                <a:tc>
                  <a:txBody>
                    <a:bodyPr/>
                    <a:lstStyle/>
                    <a:p>
                      <a:pPr algn="l">
                        <a:defRPr sz="1800"/>
                      </a:pPr>
                      <a:r>
                        <a:rPr sz="3200"/>
                        <a:t>Historical Information</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9 750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7"/>
                  </a:ext>
                </a:extLst>
              </a:tr>
              <a:tr h="532724">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9 750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10 000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8"/>
                  </a:ext>
                </a:extLst>
              </a:tr>
              <a:tr h="510526">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9"/>
                  </a:ext>
                </a:extLst>
              </a:tr>
              <a:tr h="532724">
                <a:tc>
                  <a:txBody>
                    <a:bodyPr/>
                    <a:lstStyle/>
                    <a:p>
                      <a:pPr algn="l">
                        <a:defRPr sz="1800"/>
                      </a:pPr>
                      <a:r>
                        <a:rPr sz="3200" b="1"/>
                        <a:t>PLANNING GROUP</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10"/>
                  </a:ext>
                </a:extLst>
              </a:tr>
              <a:tr h="532724">
                <a:tc>
                  <a:txBody>
                    <a:bodyPr/>
                    <a:lstStyle/>
                    <a:p>
                      <a:pPr algn="l">
                        <a:defRPr sz="1800"/>
                      </a:pPr>
                      <a:r>
                        <a:rPr sz="3200"/>
                        <a:t>Stanford Signage Guideline</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125 000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11"/>
                  </a:ext>
                </a:extLst>
              </a:tr>
              <a:tr h="532724">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dirty="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12"/>
                  </a:ext>
                </a:extLst>
              </a:tr>
            </a:tbl>
          </a:graphicData>
        </a:graphic>
      </p:graphicFrame>
      <p:sp>
        <p:nvSpPr>
          <p:cNvPr id="687" name="Income"/>
          <p:cNvSpPr txBox="1"/>
          <p:nvPr/>
        </p:nvSpPr>
        <p:spPr>
          <a:xfrm>
            <a:off x="8458807" y="2665415"/>
            <a:ext cx="1607705"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lvl1pPr>
          </a:lstStyle>
          <a:p>
            <a:r>
              <a:t>Income</a:t>
            </a:r>
          </a:p>
        </p:txBody>
      </p:sp>
      <p:sp>
        <p:nvSpPr>
          <p:cNvPr id="688" name="Expenditure"/>
          <p:cNvSpPr txBox="1"/>
          <p:nvPr/>
        </p:nvSpPr>
        <p:spPr>
          <a:xfrm>
            <a:off x="10060933" y="2665415"/>
            <a:ext cx="1981417" cy="53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lvl1pPr>
          </a:lstStyle>
          <a:p>
            <a:r>
              <a:t>Expenditure</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Freeform 17"/>
          <p:cNvSpPr/>
          <p:nvPr/>
        </p:nvSpPr>
        <p:spPr>
          <a:xfrm>
            <a:off x="-1" y="1943100"/>
            <a:ext cx="18288001" cy="762000"/>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691" name="TextBox 2"/>
          <p:cNvSpPr txBox="1"/>
          <p:nvPr/>
        </p:nvSpPr>
        <p:spPr>
          <a:xfrm>
            <a:off x="502919" y="-38100"/>
            <a:ext cx="6443103" cy="128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atin typeface="DM Serif Display"/>
                <a:ea typeface="DM Serif Display"/>
                <a:cs typeface="DM Serif Display"/>
                <a:sym typeface="DM Serif Display"/>
              </a:defRPr>
            </a:lvl1pPr>
          </a:lstStyle>
          <a:p>
            <a:r>
              <a:t>Treasurer’s Report</a:t>
            </a:r>
          </a:p>
        </p:txBody>
      </p:sp>
      <p:sp>
        <p:nvSpPr>
          <p:cNvPr id="692" name="TextBox 11"/>
          <p:cNvSpPr txBox="1"/>
          <p:nvPr/>
        </p:nvSpPr>
        <p:spPr>
          <a:xfrm>
            <a:off x="533399" y="1333500"/>
            <a:ext cx="13716002"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Budget – St Thomas Church</a:t>
            </a:r>
          </a:p>
        </p:txBody>
      </p:sp>
      <p:pic>
        <p:nvPicPr>
          <p:cNvPr id="693" name="Picture 5" descr="Picture 5"/>
          <p:cNvPicPr>
            <a:picLocks noChangeAspect="1"/>
          </p:cNvPicPr>
          <p:nvPr/>
        </p:nvPicPr>
        <p:blipFill>
          <a:blip r:embed="rId2"/>
          <a:stretch>
            <a:fillRect/>
          </a:stretch>
        </p:blipFill>
        <p:spPr>
          <a:xfrm>
            <a:off x="15430500" y="430561"/>
            <a:ext cx="2499015" cy="2499016"/>
          </a:xfrm>
          <a:prstGeom prst="rect">
            <a:avLst/>
          </a:prstGeom>
          <a:ln w="12700">
            <a:miter lim="400000"/>
          </a:ln>
        </p:spPr>
      </p:pic>
      <p:graphicFrame>
        <p:nvGraphicFramePr>
          <p:cNvPr id="694" name="Table 7"/>
          <p:cNvGraphicFramePr/>
          <p:nvPr/>
        </p:nvGraphicFramePr>
        <p:xfrm>
          <a:off x="2133600" y="3405980"/>
          <a:ext cx="12496800" cy="6690521"/>
        </p:xfrm>
        <a:graphic>
          <a:graphicData uri="http://schemas.openxmlformats.org/drawingml/2006/table">
            <a:tbl>
              <a:tblPr>
                <a:tableStyleId>{4C3C2611-4C71-4FC5-86AE-919BDF0F9419}</a:tableStyleId>
              </a:tblPr>
              <a:tblGrid>
                <a:gridCol w="6248400">
                  <a:extLst>
                    <a:ext uri="{9D8B030D-6E8A-4147-A177-3AD203B41FA5}">
                      <a16:colId xmlns:a16="http://schemas.microsoft.com/office/drawing/2014/main" val="20000"/>
                    </a:ext>
                  </a:extLst>
                </a:gridCol>
                <a:gridCol w="2082800">
                  <a:extLst>
                    <a:ext uri="{9D8B030D-6E8A-4147-A177-3AD203B41FA5}">
                      <a16:colId xmlns:a16="http://schemas.microsoft.com/office/drawing/2014/main" val="20001"/>
                    </a:ext>
                  </a:extLst>
                </a:gridCol>
                <a:gridCol w="2082800">
                  <a:extLst>
                    <a:ext uri="{9D8B030D-6E8A-4147-A177-3AD203B41FA5}">
                      <a16:colId xmlns:a16="http://schemas.microsoft.com/office/drawing/2014/main" val="20002"/>
                    </a:ext>
                  </a:extLst>
                </a:gridCol>
                <a:gridCol w="2082800">
                  <a:extLst>
                    <a:ext uri="{9D8B030D-6E8A-4147-A177-3AD203B41FA5}">
                      <a16:colId xmlns:a16="http://schemas.microsoft.com/office/drawing/2014/main" val="20003"/>
                    </a:ext>
                  </a:extLst>
                </a:gridCol>
              </a:tblGrid>
              <a:tr h="1338104">
                <a:tc>
                  <a:txBody>
                    <a:bodyPr/>
                    <a:lstStyle/>
                    <a:p>
                      <a:pPr algn="l">
                        <a:defRPr sz="1800"/>
                      </a:pPr>
                      <a:r>
                        <a:rPr sz="3200" b="1"/>
                        <a:t>ST THOMAS FUNDS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1338104">
                <a:tc>
                  <a:txBody>
                    <a:bodyPr/>
                    <a:lstStyle/>
                    <a:p>
                      <a:pPr algn="l">
                        <a:defRPr sz="1800"/>
                      </a:pPr>
                      <a:r>
                        <a:rPr sz="3200"/>
                        <a:t>Existing Restoration Work</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112 380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112 380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1"/>
                  </a:ext>
                </a:extLst>
              </a:tr>
              <a:tr h="1338104">
                <a:tc>
                  <a:txBody>
                    <a:bodyPr/>
                    <a:lstStyle/>
                    <a:p>
                      <a:pPr algn="l">
                        <a:defRPr sz="1800"/>
                      </a:pPr>
                      <a:r>
                        <a:rPr sz="3200"/>
                        <a:t>Ablution Block</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600 000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2"/>
                  </a:ext>
                </a:extLst>
              </a:tr>
              <a:tr h="1338104">
                <a:tc>
                  <a:txBody>
                    <a:bodyPr/>
                    <a:lstStyle/>
                    <a:p>
                      <a:pPr algn="l">
                        <a:defRPr sz="1800"/>
                      </a:pPr>
                      <a:r>
                        <a:rPr sz="3200"/>
                        <a:t>Boundary Walls &amp; Hard Landscaping</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800 000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3"/>
                  </a:ext>
                </a:extLst>
              </a:tr>
              <a:tr h="1338104">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112 380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112 380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Freeform 17"/>
          <p:cNvSpPr/>
          <p:nvPr/>
        </p:nvSpPr>
        <p:spPr>
          <a:xfrm>
            <a:off x="-1" y="1943100"/>
            <a:ext cx="18288001" cy="762000"/>
          </a:xfrm>
          <a:prstGeom prst="rect">
            <a:avLst/>
          </a:prstGeom>
          <a:solidFill>
            <a:srgbClr val="A8E989"/>
          </a:solidFill>
          <a:ln w="12700">
            <a:miter lim="400000"/>
          </a:ln>
        </p:spPr>
        <p:txBody>
          <a:bodyPr lIns="45719" rIns="45719"/>
          <a:lstStyle/>
          <a:p>
            <a:pPr>
              <a:defRPr>
                <a:solidFill>
                  <a:srgbClr val="A8E989"/>
                </a:solidFill>
              </a:defRPr>
            </a:pPr>
            <a:endParaRPr/>
          </a:p>
        </p:txBody>
      </p:sp>
      <p:sp>
        <p:nvSpPr>
          <p:cNvPr id="697" name="TextBox 2"/>
          <p:cNvSpPr txBox="1"/>
          <p:nvPr/>
        </p:nvSpPr>
        <p:spPr>
          <a:xfrm>
            <a:off x="502919" y="-38100"/>
            <a:ext cx="6443103" cy="128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atin typeface="DM Serif Display"/>
                <a:ea typeface="DM Serif Display"/>
                <a:cs typeface="DM Serif Display"/>
                <a:sym typeface="DM Serif Display"/>
              </a:defRPr>
            </a:lvl1pPr>
          </a:lstStyle>
          <a:p>
            <a:r>
              <a:t>Treasurer’s Report</a:t>
            </a:r>
          </a:p>
        </p:txBody>
      </p:sp>
      <p:sp>
        <p:nvSpPr>
          <p:cNvPr id="698" name="TextBox 11"/>
          <p:cNvSpPr txBox="1"/>
          <p:nvPr/>
        </p:nvSpPr>
        <p:spPr>
          <a:xfrm>
            <a:off x="533399" y="1333500"/>
            <a:ext cx="13716002"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Budget - Administration</a:t>
            </a:r>
          </a:p>
        </p:txBody>
      </p:sp>
      <p:pic>
        <p:nvPicPr>
          <p:cNvPr id="699" name="Picture 5" descr="Picture 5"/>
          <p:cNvPicPr>
            <a:picLocks noChangeAspect="1"/>
          </p:cNvPicPr>
          <p:nvPr/>
        </p:nvPicPr>
        <p:blipFill>
          <a:blip r:embed="rId2"/>
          <a:stretch>
            <a:fillRect/>
          </a:stretch>
        </p:blipFill>
        <p:spPr>
          <a:xfrm>
            <a:off x="15430500" y="430561"/>
            <a:ext cx="2499015" cy="2499016"/>
          </a:xfrm>
          <a:prstGeom prst="rect">
            <a:avLst/>
          </a:prstGeom>
          <a:ln w="12700">
            <a:miter lim="400000"/>
          </a:ln>
        </p:spPr>
      </p:pic>
      <p:graphicFrame>
        <p:nvGraphicFramePr>
          <p:cNvPr id="700" name="Table 6"/>
          <p:cNvGraphicFramePr/>
          <p:nvPr/>
        </p:nvGraphicFramePr>
        <p:xfrm>
          <a:off x="2133600" y="2955552"/>
          <a:ext cx="11582400" cy="6705605"/>
        </p:xfrm>
        <a:graphic>
          <a:graphicData uri="http://schemas.openxmlformats.org/drawingml/2006/table">
            <a:tbl>
              <a:tblPr>
                <a:tableStyleId>{4C3C2611-4C71-4FC5-86AE-919BDF0F9419}</a:tableStyleId>
              </a:tblPr>
              <a:tblGrid>
                <a:gridCol w="5791200">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1930400">
                  <a:extLst>
                    <a:ext uri="{9D8B030D-6E8A-4147-A177-3AD203B41FA5}">
                      <a16:colId xmlns:a16="http://schemas.microsoft.com/office/drawing/2014/main" val="20002"/>
                    </a:ext>
                  </a:extLst>
                </a:gridCol>
                <a:gridCol w="1930400">
                  <a:extLst>
                    <a:ext uri="{9D8B030D-6E8A-4147-A177-3AD203B41FA5}">
                      <a16:colId xmlns:a16="http://schemas.microsoft.com/office/drawing/2014/main" val="20003"/>
                    </a:ext>
                  </a:extLst>
                </a:gridCol>
              </a:tblGrid>
              <a:tr h="101600">
                <a:tc>
                  <a:txBody>
                    <a:bodyPr/>
                    <a:lstStyle/>
                    <a:p>
                      <a:pPr algn="l">
                        <a:defRPr sz="1800"/>
                      </a:pPr>
                      <a:r>
                        <a:rPr sz="3200" b="1"/>
                        <a:t>ADMIN</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665033">
                <a:tc>
                  <a:txBody>
                    <a:bodyPr/>
                    <a:lstStyle/>
                    <a:p>
                      <a:pPr algn="l">
                        <a:defRPr sz="1800"/>
                      </a:pPr>
                      <a:r>
                        <a:rPr sz="3200"/>
                        <a:t>Interest Received</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1"/>
                  </a:ext>
                </a:extLst>
              </a:tr>
              <a:tr h="665033">
                <a:tc>
                  <a:txBody>
                    <a:bodyPr/>
                    <a:lstStyle/>
                    <a:p>
                      <a:pPr algn="l">
                        <a:defRPr sz="1800"/>
                      </a:pPr>
                      <a:r>
                        <a:rPr sz="3200"/>
                        <a:t>Membership Fees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50 000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2"/>
                  </a:ext>
                </a:extLst>
              </a:tr>
              <a:tr h="665033">
                <a:tc>
                  <a:txBody>
                    <a:bodyPr/>
                    <a:lstStyle/>
                    <a:p>
                      <a:pPr algn="l">
                        <a:defRPr sz="1800"/>
                      </a:pPr>
                      <a:r>
                        <a:rPr sz="3200"/>
                        <a:t>Bank Charges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3"/>
                  </a:ext>
                </a:extLst>
              </a:tr>
              <a:tr h="665033">
                <a:tc>
                  <a:txBody>
                    <a:bodyPr/>
                    <a:lstStyle/>
                    <a:p>
                      <a:pPr algn="l">
                        <a:defRPr sz="1800"/>
                      </a:pPr>
                      <a:r>
                        <a:rPr sz="3200"/>
                        <a:t>ManCo Meetings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4"/>
                  </a:ext>
                </a:extLst>
              </a:tr>
              <a:tr h="665033">
                <a:tc>
                  <a:txBody>
                    <a:bodyPr/>
                    <a:lstStyle/>
                    <a:p>
                      <a:pPr algn="l">
                        <a:defRPr sz="1800"/>
                      </a:pPr>
                      <a:r>
                        <a:rPr sz="3200"/>
                        <a:t>AGM &amp; Member Meetings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5"/>
                  </a:ext>
                </a:extLst>
              </a:tr>
              <a:tr h="665033">
                <a:tc>
                  <a:txBody>
                    <a:bodyPr/>
                    <a:lstStyle/>
                    <a:p>
                      <a:pPr algn="l">
                        <a:defRPr sz="1800"/>
                      </a:pPr>
                      <a:r>
                        <a:rPr sz="3200"/>
                        <a:t>Gifts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6"/>
                  </a:ext>
                </a:extLst>
              </a:tr>
              <a:tr h="665033">
                <a:tc>
                  <a:txBody>
                    <a:bodyPr/>
                    <a:lstStyle/>
                    <a:p>
                      <a:pPr algn="l">
                        <a:defRPr sz="1800"/>
                      </a:pPr>
                      <a:r>
                        <a:rPr sz="3200"/>
                        <a:t>Liability Insurance</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3 840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7"/>
                  </a:ext>
                </a:extLst>
              </a:tr>
              <a:tr h="665033">
                <a:tc>
                  <a:txBody>
                    <a:bodyPr/>
                    <a:lstStyle/>
                    <a:p>
                      <a:pPr algn="l">
                        <a:defRPr sz="1800"/>
                      </a:pPr>
                      <a:r>
                        <a:rPr sz="3200"/>
                        <a:t>Repairs &amp; Maintenance</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7 000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8"/>
                  </a:ext>
                </a:extLst>
              </a:tr>
              <a:tr h="665033">
                <a:tc>
                  <a:txBody>
                    <a:bodyPr/>
                    <a:lstStyle/>
                    <a:p>
                      <a:pPr algn="l">
                        <a:defRPr sz="1800"/>
                      </a:pPr>
                      <a:r>
                        <a:rPr sz="3200"/>
                        <a:t>Audit Fees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4 500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9"/>
                  </a:ext>
                </a:extLst>
              </a:tr>
              <a:tr h="665033">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55 000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21 340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10"/>
                  </a:ext>
                </a:extLst>
              </a:tr>
            </a:tbl>
          </a:graphicData>
        </a:graphic>
      </p:graphicFrame>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Freeform 17"/>
          <p:cNvSpPr/>
          <p:nvPr/>
        </p:nvSpPr>
        <p:spPr>
          <a:xfrm>
            <a:off x="-1" y="1943100"/>
            <a:ext cx="18288001" cy="762000"/>
          </a:xfrm>
          <a:prstGeom prst="rect">
            <a:avLst/>
          </a:prstGeom>
          <a:solidFill>
            <a:srgbClr val="5980FF"/>
          </a:solidFill>
          <a:ln w="12700">
            <a:miter lim="400000"/>
          </a:ln>
        </p:spPr>
        <p:txBody>
          <a:bodyPr lIns="45719" rIns="45719"/>
          <a:lstStyle/>
          <a:p>
            <a:pPr>
              <a:defRPr>
                <a:solidFill>
                  <a:srgbClr val="A8E989"/>
                </a:solidFill>
              </a:defRPr>
            </a:pPr>
            <a:endParaRPr/>
          </a:p>
        </p:txBody>
      </p:sp>
      <p:sp>
        <p:nvSpPr>
          <p:cNvPr id="703" name="TextBox 2"/>
          <p:cNvSpPr txBox="1"/>
          <p:nvPr/>
        </p:nvSpPr>
        <p:spPr>
          <a:xfrm>
            <a:off x="502919" y="-38100"/>
            <a:ext cx="6443103" cy="128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0">
                <a:latin typeface="DM Serif Display"/>
                <a:ea typeface="DM Serif Display"/>
                <a:cs typeface="DM Serif Display"/>
                <a:sym typeface="DM Serif Display"/>
              </a:defRPr>
            </a:lvl1pPr>
          </a:lstStyle>
          <a:p>
            <a:r>
              <a:t>Treasurer’s Report</a:t>
            </a:r>
          </a:p>
        </p:txBody>
      </p:sp>
      <p:sp>
        <p:nvSpPr>
          <p:cNvPr id="704" name="TextBox 11"/>
          <p:cNvSpPr txBox="1"/>
          <p:nvPr/>
        </p:nvSpPr>
        <p:spPr>
          <a:xfrm>
            <a:off x="533399" y="1333500"/>
            <a:ext cx="13716002" cy="35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Marketing &amp; Communications</a:t>
            </a:r>
          </a:p>
        </p:txBody>
      </p:sp>
      <p:pic>
        <p:nvPicPr>
          <p:cNvPr id="705" name="Picture 5" descr="Picture 5"/>
          <p:cNvPicPr>
            <a:picLocks noChangeAspect="1"/>
          </p:cNvPicPr>
          <p:nvPr/>
        </p:nvPicPr>
        <p:blipFill>
          <a:blip r:embed="rId2"/>
          <a:stretch>
            <a:fillRect/>
          </a:stretch>
        </p:blipFill>
        <p:spPr>
          <a:xfrm>
            <a:off x="15430500" y="430561"/>
            <a:ext cx="2499015" cy="2499016"/>
          </a:xfrm>
          <a:prstGeom prst="rect">
            <a:avLst/>
          </a:prstGeom>
          <a:ln w="12700">
            <a:miter lim="400000"/>
          </a:ln>
        </p:spPr>
      </p:pic>
      <p:graphicFrame>
        <p:nvGraphicFramePr>
          <p:cNvPr id="706" name="Table 1"/>
          <p:cNvGraphicFramePr/>
          <p:nvPr>
            <p:extLst>
              <p:ext uri="{D42A27DB-BD31-4B8C-83A1-F6EECF244321}">
                <p14:modId xmlns:p14="http://schemas.microsoft.com/office/powerpoint/2010/main" val="591560790"/>
              </p:ext>
            </p:extLst>
          </p:nvPr>
        </p:nvGraphicFramePr>
        <p:xfrm>
          <a:off x="2133600" y="2956399"/>
          <a:ext cx="13900409" cy="7063899"/>
        </p:xfrm>
        <a:graphic>
          <a:graphicData uri="http://schemas.openxmlformats.org/drawingml/2006/table">
            <a:tbl>
              <a:tblPr>
                <a:tableStyleId>{4C3C2611-4C71-4FC5-86AE-919BDF0F9419}</a:tableStyleId>
              </a:tblPr>
              <a:tblGrid>
                <a:gridCol w="5753100">
                  <a:extLst>
                    <a:ext uri="{9D8B030D-6E8A-4147-A177-3AD203B41FA5}">
                      <a16:colId xmlns:a16="http://schemas.microsoft.com/office/drawing/2014/main" val="20000"/>
                    </a:ext>
                  </a:extLst>
                </a:gridCol>
                <a:gridCol w="1917700">
                  <a:extLst>
                    <a:ext uri="{9D8B030D-6E8A-4147-A177-3AD203B41FA5}">
                      <a16:colId xmlns:a16="http://schemas.microsoft.com/office/drawing/2014/main" val="20001"/>
                    </a:ext>
                  </a:extLst>
                </a:gridCol>
                <a:gridCol w="1917700">
                  <a:extLst>
                    <a:ext uri="{9D8B030D-6E8A-4147-A177-3AD203B41FA5}">
                      <a16:colId xmlns:a16="http://schemas.microsoft.com/office/drawing/2014/main" val="20002"/>
                    </a:ext>
                  </a:extLst>
                </a:gridCol>
                <a:gridCol w="4311909">
                  <a:extLst>
                    <a:ext uri="{9D8B030D-6E8A-4147-A177-3AD203B41FA5}">
                      <a16:colId xmlns:a16="http://schemas.microsoft.com/office/drawing/2014/main" val="20003"/>
                    </a:ext>
                  </a:extLst>
                </a:gridCol>
              </a:tblGrid>
              <a:tr h="712326">
                <a:tc>
                  <a:txBody>
                    <a:bodyPr/>
                    <a:lstStyle/>
                    <a:p>
                      <a:pPr algn="l">
                        <a:defRPr sz="1800"/>
                      </a:pPr>
                      <a:r>
                        <a:rPr sz="3200" b="1"/>
                        <a:t>MARKETING:</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712326">
                <a:tc>
                  <a:txBody>
                    <a:bodyPr/>
                    <a:lstStyle/>
                    <a:p>
                      <a:pPr algn="l">
                        <a:defRPr sz="1800"/>
                      </a:pPr>
                      <a:r>
                        <a:rPr sz="3200"/>
                        <a:t>Web Hosting</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3 600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1"/>
                  </a:ext>
                </a:extLst>
              </a:tr>
              <a:tr h="712326">
                <a:tc>
                  <a:txBody>
                    <a:bodyPr/>
                    <a:lstStyle/>
                    <a:p>
                      <a:pPr algn="l">
                        <a:defRPr sz="1800"/>
                      </a:pPr>
                      <a:r>
                        <a:rPr sz="3200"/>
                        <a:t>Website Development</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3 400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2"/>
                  </a:ext>
                </a:extLst>
              </a:tr>
              <a:tr h="712326">
                <a:tc>
                  <a:txBody>
                    <a:bodyPr/>
                    <a:lstStyle/>
                    <a:p>
                      <a:pPr algn="l">
                        <a:defRPr sz="1800"/>
                      </a:pPr>
                      <a:r>
                        <a:rPr sz="3200"/>
                        <a:t>Branding Materials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8 000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3"/>
                  </a:ext>
                </a:extLst>
              </a:tr>
              <a:tr h="712326">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3200"/>
                      </a:pPr>
                      <a:endParaRP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15 000</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4"/>
                  </a:ext>
                </a:extLst>
              </a:tr>
              <a:tr h="682646">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5"/>
                  </a:ext>
                </a:extLst>
              </a:tr>
              <a:tr h="742006">
                <a:tc>
                  <a:txBody>
                    <a:bodyPr/>
                    <a:lstStyle/>
                    <a:p>
                      <a:pPr>
                        <a:defRPr sz="1800"/>
                      </a:pPr>
                      <a:r>
                        <a:rPr sz="3200" b="1"/>
                        <a:t>TOTALS</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376 222</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lang="en-ZA" sz="3200" b="1" dirty="0"/>
                        <a:t>492 462</a:t>
                      </a:r>
                      <a:endParaRPr sz="3200" b="1" dirty="0"/>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a:t>1 657 175</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6"/>
                  </a:ext>
                </a:extLst>
              </a:tr>
              <a:tr h="1335611">
                <a:tc>
                  <a:txBody>
                    <a:bodyPr/>
                    <a:lstStyle/>
                    <a:p>
                      <a:pPr>
                        <a:defRPr sz="1800"/>
                      </a:pPr>
                      <a:r>
                        <a:rPr sz="3200" b="1">
                          <a:solidFill>
                            <a:schemeClr val="accent2"/>
                          </a:solidFill>
                        </a:rPr>
                        <a:t>SURPLUS FROM 2023-24</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b="1" dirty="0">
                          <a:solidFill>
                            <a:schemeClr val="accent2"/>
                          </a:solidFill>
                        </a:rPr>
                        <a:t>132 212</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lang="en-ZA" sz="3200" b="1">
                          <a:solidFill>
                            <a:schemeClr val="accent2"/>
                          </a:solidFill>
                        </a:rPr>
                        <a:t>15 972</a:t>
                      </a:r>
                      <a:endParaRPr sz="3200" b="1" dirty="0">
                        <a:solidFill>
                          <a:schemeClr val="accent2"/>
                        </a:solidFill>
                      </a:endParaRP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b="1" dirty="0">
                          <a:solidFill>
                            <a:schemeClr val="accent2"/>
                          </a:solidFill>
                        </a:rPr>
                        <a:t>SURPLUS FOR 2024-25</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7"/>
                  </a:ext>
                </a:extLst>
              </a:tr>
              <a:tr h="742006">
                <a:tc>
                  <a:txBody>
                    <a:bodyPr/>
                    <a:lstStyle/>
                    <a:p>
                      <a:pPr>
                        <a:defRPr sz="1800"/>
                      </a:pPr>
                      <a:r>
                        <a:rPr sz="320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dirty="0"/>
                        <a:t>508 434</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defRPr sz="1800"/>
                      </a:pPr>
                      <a:r>
                        <a:rPr sz="3200"/>
                        <a:t>508 434</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1800"/>
                      </a:pPr>
                      <a:r>
                        <a:rPr sz="3200" dirty="0"/>
                        <a:t> </a:t>
                      </a:r>
                    </a:p>
                  </a:txBody>
                  <a:tcPr marL="7620" marR="7620" marT="7620" marB="7620" anchor="b"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8"/>
                  </a:ext>
                </a:extLst>
              </a:tr>
            </a:tbl>
          </a:graphicData>
        </a:graphic>
      </p:graphicFrame>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Freeform 4"/>
          <p:cNvSpPr/>
          <p:nvPr/>
        </p:nvSpPr>
        <p:spPr>
          <a:xfrm>
            <a:off x="0" y="2978073"/>
            <a:ext cx="18288001" cy="2948092"/>
          </a:xfrm>
          <a:prstGeom prst="rect">
            <a:avLst/>
          </a:prstGeom>
          <a:solidFill>
            <a:srgbClr val="5980FF"/>
          </a:solidFill>
          <a:ln w="12700">
            <a:miter lim="400000"/>
          </a:ln>
        </p:spPr>
        <p:txBody>
          <a:bodyPr lIns="45719" rIns="45719"/>
          <a:lstStyle/>
          <a:p>
            <a:pPr>
              <a:defRPr sz="3200"/>
            </a:pPr>
            <a:endParaRPr/>
          </a:p>
        </p:txBody>
      </p:sp>
      <p:sp>
        <p:nvSpPr>
          <p:cNvPr id="157" name="TextBox 17"/>
          <p:cNvSpPr txBox="1"/>
          <p:nvPr/>
        </p:nvSpPr>
        <p:spPr>
          <a:xfrm>
            <a:off x="305295" y="3396293"/>
            <a:ext cx="1137391" cy="617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3200">
                <a:solidFill>
                  <a:srgbClr val="FFFFFF"/>
                </a:solidFill>
              </a:defRPr>
            </a:lvl1pPr>
          </a:lstStyle>
          <a:p>
            <a:r>
              <a:t>1.</a:t>
            </a:r>
          </a:p>
        </p:txBody>
      </p:sp>
      <p:sp>
        <p:nvSpPr>
          <p:cNvPr id="158" name="TextBox 18"/>
          <p:cNvSpPr txBox="1"/>
          <p:nvPr/>
        </p:nvSpPr>
        <p:spPr>
          <a:xfrm>
            <a:off x="7223742" y="3553364"/>
            <a:ext cx="3728743" cy="413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3200">
                <a:solidFill>
                  <a:srgbClr val="FFFFFF"/>
                </a:solidFill>
              </a:defRPr>
            </a:lvl1pPr>
          </a:lstStyle>
          <a:p>
            <a:r>
              <a:t> St Thomas Church</a:t>
            </a:r>
          </a:p>
        </p:txBody>
      </p:sp>
      <p:sp>
        <p:nvSpPr>
          <p:cNvPr id="159" name="TextBox 19"/>
          <p:cNvSpPr txBox="1"/>
          <p:nvPr/>
        </p:nvSpPr>
        <p:spPr>
          <a:xfrm>
            <a:off x="6784171" y="3396293"/>
            <a:ext cx="916795" cy="617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3200">
                <a:solidFill>
                  <a:srgbClr val="FFFFFF"/>
                </a:solidFill>
              </a:defRPr>
            </a:lvl1pPr>
          </a:lstStyle>
          <a:p>
            <a:r>
              <a:t>3.</a:t>
            </a:r>
          </a:p>
        </p:txBody>
      </p:sp>
      <p:pic>
        <p:nvPicPr>
          <p:cNvPr id="160" name="Picture 21" descr="Picture 21"/>
          <p:cNvPicPr>
            <a:picLocks noChangeAspect="1"/>
          </p:cNvPicPr>
          <p:nvPr/>
        </p:nvPicPr>
        <p:blipFill>
          <a:blip r:embed="rId2"/>
          <a:stretch>
            <a:fillRect/>
          </a:stretch>
        </p:blipFill>
        <p:spPr>
          <a:xfrm>
            <a:off x="15392400" y="335852"/>
            <a:ext cx="2499015" cy="2499015"/>
          </a:xfrm>
          <a:prstGeom prst="rect">
            <a:avLst/>
          </a:prstGeom>
          <a:ln w="12700">
            <a:miter lim="400000"/>
          </a:ln>
        </p:spPr>
      </p:pic>
      <p:sp>
        <p:nvSpPr>
          <p:cNvPr id="161" name="TextBox 17"/>
          <p:cNvSpPr txBox="1"/>
          <p:nvPr/>
        </p:nvSpPr>
        <p:spPr>
          <a:xfrm>
            <a:off x="304800" y="4072890"/>
            <a:ext cx="1137390" cy="617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3200">
                <a:solidFill>
                  <a:srgbClr val="FFFFFF"/>
                </a:solidFill>
              </a:defRPr>
            </a:lvl1pPr>
          </a:lstStyle>
          <a:p>
            <a:r>
              <a:t>2.</a:t>
            </a:r>
          </a:p>
        </p:txBody>
      </p:sp>
      <p:sp>
        <p:nvSpPr>
          <p:cNvPr id="162" name="TextBox 18"/>
          <p:cNvSpPr txBox="1"/>
          <p:nvPr/>
        </p:nvSpPr>
        <p:spPr>
          <a:xfrm>
            <a:off x="873495" y="3594765"/>
            <a:ext cx="6934201" cy="413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3200">
                <a:solidFill>
                  <a:srgbClr val="FFFFFF"/>
                </a:solidFill>
              </a:defRPr>
            </a:lvl1pPr>
          </a:lstStyle>
          <a:p>
            <a:r>
              <a:t>Re-Establishment of Chairs Forum</a:t>
            </a:r>
          </a:p>
        </p:txBody>
      </p:sp>
      <p:sp>
        <p:nvSpPr>
          <p:cNvPr id="163" name="TextBox 19"/>
          <p:cNvSpPr txBox="1"/>
          <p:nvPr/>
        </p:nvSpPr>
        <p:spPr>
          <a:xfrm>
            <a:off x="6781800" y="4072890"/>
            <a:ext cx="916795" cy="617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3200">
                <a:solidFill>
                  <a:srgbClr val="FFFFFF"/>
                </a:solidFill>
              </a:defRPr>
            </a:lvl1pPr>
          </a:lstStyle>
          <a:p>
            <a:r>
              <a:t>4.</a:t>
            </a:r>
          </a:p>
        </p:txBody>
      </p:sp>
      <p:sp>
        <p:nvSpPr>
          <p:cNvPr id="164" name="TextBox 18"/>
          <p:cNvSpPr txBox="1"/>
          <p:nvPr/>
        </p:nvSpPr>
        <p:spPr>
          <a:xfrm>
            <a:off x="7239000" y="4270528"/>
            <a:ext cx="4953000" cy="413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3200">
                <a:solidFill>
                  <a:srgbClr val="FFFFFF"/>
                </a:solidFill>
              </a:defRPr>
            </a:lvl1pPr>
          </a:lstStyle>
          <a:p>
            <a:r>
              <a:t> Wandelpad Map &amp; Signage</a:t>
            </a:r>
          </a:p>
        </p:txBody>
      </p:sp>
      <p:sp>
        <p:nvSpPr>
          <p:cNvPr id="165" name="TextBox 18"/>
          <p:cNvSpPr txBox="1"/>
          <p:nvPr/>
        </p:nvSpPr>
        <p:spPr>
          <a:xfrm>
            <a:off x="762000" y="4229100"/>
            <a:ext cx="5181600" cy="413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000"/>
              </a:lnSpc>
              <a:defRPr sz="3200">
                <a:solidFill>
                  <a:srgbClr val="FFFFFF"/>
                </a:solidFill>
              </a:defRPr>
            </a:lvl1pPr>
          </a:lstStyle>
          <a:p>
            <a:r>
              <a:t> New Website (Project) </a:t>
            </a:r>
          </a:p>
        </p:txBody>
      </p:sp>
      <p:sp>
        <p:nvSpPr>
          <p:cNvPr id="166" name="TextBox 19"/>
          <p:cNvSpPr txBox="1"/>
          <p:nvPr/>
        </p:nvSpPr>
        <p:spPr>
          <a:xfrm>
            <a:off x="11658600" y="3390900"/>
            <a:ext cx="916795" cy="617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3200">
                <a:solidFill>
                  <a:srgbClr val="FFFFFF"/>
                </a:solidFill>
              </a:defRPr>
            </a:lvl1pPr>
          </a:lstStyle>
          <a:p>
            <a:r>
              <a:t>5.</a:t>
            </a:r>
          </a:p>
        </p:txBody>
      </p:sp>
      <p:sp>
        <p:nvSpPr>
          <p:cNvPr id="167" name="TextBox 18"/>
          <p:cNvSpPr txBox="1"/>
          <p:nvPr/>
        </p:nvSpPr>
        <p:spPr>
          <a:xfrm>
            <a:off x="12352204" y="3594765"/>
            <a:ext cx="5935797" cy="794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3000"/>
              </a:lnSpc>
              <a:defRPr sz="3200">
                <a:solidFill>
                  <a:srgbClr val="FFFFFF"/>
                </a:solidFill>
              </a:defRPr>
            </a:pPr>
            <a:r>
              <a:t>New Heritage Committee Chair </a:t>
            </a:r>
          </a:p>
          <a:p>
            <a:pPr>
              <a:lnSpc>
                <a:spcPts val="3000"/>
              </a:lnSpc>
              <a:defRPr sz="3200">
                <a:solidFill>
                  <a:srgbClr val="FFFFFF"/>
                </a:solidFill>
              </a:defRPr>
            </a:pPr>
            <a:r>
              <a:t>- James Aling</a:t>
            </a:r>
          </a:p>
        </p:txBody>
      </p:sp>
      <p:sp>
        <p:nvSpPr>
          <p:cNvPr id="168" name="TextBox 14"/>
          <p:cNvSpPr txBox="1"/>
          <p:nvPr/>
        </p:nvSpPr>
        <p:spPr>
          <a:xfrm>
            <a:off x="605642" y="-38100"/>
            <a:ext cx="9909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Chairperson’s Report</a:t>
            </a:r>
          </a:p>
        </p:txBody>
      </p:sp>
      <p:sp>
        <p:nvSpPr>
          <p:cNvPr id="169" name="TextBox 9"/>
          <p:cNvSpPr txBox="1"/>
          <p:nvPr/>
        </p:nvSpPr>
        <p:spPr>
          <a:xfrm>
            <a:off x="585355" y="2118131"/>
            <a:ext cx="13206845"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LOOKING FORWARD TO 2024/25</a:t>
            </a:r>
          </a:p>
        </p:txBody>
      </p:sp>
      <p:pic>
        <p:nvPicPr>
          <p:cNvPr id="170" name="Picture 2" descr="Picture 2"/>
          <p:cNvPicPr>
            <a:picLocks noChangeAspect="1"/>
          </p:cNvPicPr>
          <p:nvPr/>
        </p:nvPicPr>
        <p:blipFill>
          <a:blip r:embed="rId3"/>
          <a:srcRect l="9517" r="5080" b="2639"/>
          <a:stretch>
            <a:fillRect/>
          </a:stretch>
        </p:blipFill>
        <p:spPr>
          <a:xfrm>
            <a:off x="13865562" y="5179236"/>
            <a:ext cx="4422438" cy="5107763"/>
          </a:xfrm>
          <a:prstGeom prst="rect">
            <a:avLst/>
          </a:prstGeom>
          <a:ln w="12700">
            <a:miter lim="400000"/>
          </a:ln>
        </p:spPr>
      </p:pic>
      <p:pic>
        <p:nvPicPr>
          <p:cNvPr id="171" name="Picture 10" descr="Picture 10"/>
          <p:cNvPicPr>
            <a:picLocks noChangeAspect="1"/>
          </p:cNvPicPr>
          <p:nvPr/>
        </p:nvPicPr>
        <p:blipFill>
          <a:blip r:embed="rId4"/>
          <a:stretch>
            <a:fillRect/>
          </a:stretch>
        </p:blipFill>
        <p:spPr>
          <a:xfrm>
            <a:off x="-2" y="5167705"/>
            <a:ext cx="6909019" cy="5119294"/>
          </a:xfrm>
          <a:prstGeom prst="rect">
            <a:avLst/>
          </a:prstGeom>
          <a:ln w="12700">
            <a:miter lim="400000"/>
          </a:ln>
        </p:spPr>
      </p:pic>
      <p:grpSp>
        <p:nvGrpSpPr>
          <p:cNvPr id="178" name="Group 11"/>
          <p:cNvGrpSpPr/>
          <p:nvPr/>
        </p:nvGrpSpPr>
        <p:grpSpPr>
          <a:xfrm>
            <a:off x="6556039" y="5173722"/>
            <a:ext cx="7617161" cy="5119294"/>
            <a:chOff x="0" y="0"/>
            <a:chExt cx="7617159" cy="5119292"/>
          </a:xfrm>
        </p:grpSpPr>
        <p:sp>
          <p:nvSpPr>
            <p:cNvPr id="172" name="TextBox 20"/>
            <p:cNvSpPr txBox="1"/>
            <p:nvPr/>
          </p:nvSpPr>
          <p:spPr>
            <a:xfrm>
              <a:off x="0" y="726230"/>
              <a:ext cx="7617160" cy="4174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nSpc>
                  <a:spcPts val="3300"/>
                </a:lnSpc>
                <a:defRPr sz="2300" b="1" u="sng">
                  <a:solidFill>
                    <a:srgbClr val="FFFFFF"/>
                  </a:solidFill>
                  <a:latin typeface="Open Sans"/>
                  <a:ea typeface="Open Sans"/>
                  <a:cs typeface="Open Sans"/>
                  <a:sym typeface="Open Sans"/>
                </a:defRPr>
              </a:pPr>
              <a:r>
                <a:t>Stanford Municipality</a:t>
              </a:r>
            </a:p>
            <a:p>
              <a:pPr>
                <a:lnSpc>
                  <a:spcPts val="3300"/>
                </a:lnSpc>
                <a:defRPr sz="2300">
                  <a:solidFill>
                    <a:srgbClr val="FFFFFF"/>
                  </a:solidFill>
                  <a:latin typeface="Open Sans"/>
                  <a:ea typeface="Open Sans"/>
                  <a:cs typeface="Open Sans"/>
                  <a:sym typeface="Open Sans"/>
                </a:defRPr>
              </a:pPr>
              <a:r>
                <a:t>Charl Cornelius </a:t>
              </a:r>
            </a:p>
            <a:p>
              <a:pPr>
                <a:lnSpc>
                  <a:spcPts val="3300"/>
                </a:lnSpc>
                <a:defRPr sz="2300">
                  <a:solidFill>
                    <a:srgbClr val="FFFFFF"/>
                  </a:solidFill>
                  <a:latin typeface="Open Sans"/>
                  <a:ea typeface="Open Sans"/>
                  <a:cs typeface="Open Sans"/>
                  <a:sym typeface="Open Sans"/>
                </a:defRPr>
              </a:pPr>
              <a:r>
                <a:t>(Principle Administrative Officer)   </a:t>
              </a:r>
            </a:p>
            <a:p>
              <a:pPr>
                <a:lnSpc>
                  <a:spcPts val="3300"/>
                </a:lnSpc>
                <a:defRPr sz="2300">
                  <a:solidFill>
                    <a:srgbClr val="FFFFFF"/>
                  </a:solidFill>
                  <a:latin typeface="Open Sans"/>
                  <a:ea typeface="Open Sans"/>
                  <a:cs typeface="Open Sans"/>
                  <a:sym typeface="Open Sans"/>
                </a:defRPr>
              </a:pPr>
              <a:r>
                <a:t>Cameron “Cammy”  Damon  </a:t>
              </a:r>
            </a:p>
            <a:p>
              <a:pPr>
                <a:lnSpc>
                  <a:spcPts val="3300"/>
                </a:lnSpc>
                <a:defRPr sz="2300">
                  <a:solidFill>
                    <a:srgbClr val="FFFFFF"/>
                  </a:solidFill>
                  <a:latin typeface="Open Sans"/>
                  <a:ea typeface="Open Sans"/>
                  <a:cs typeface="Open Sans"/>
                  <a:sym typeface="Open Sans"/>
                </a:defRPr>
              </a:pPr>
              <a:r>
                <a:t>(Cammy’s Team of Muni Workers) </a:t>
              </a:r>
            </a:p>
            <a:p>
              <a:pPr>
                <a:lnSpc>
                  <a:spcPts val="3300"/>
                </a:lnSpc>
                <a:defRPr sz="2300">
                  <a:solidFill>
                    <a:srgbClr val="FFFFFF"/>
                  </a:solidFill>
                  <a:latin typeface="Open Sans"/>
                  <a:ea typeface="Open Sans"/>
                  <a:cs typeface="Open Sans"/>
                  <a:sym typeface="Open Sans"/>
                </a:defRPr>
              </a:pPr>
              <a:endParaRPr/>
            </a:p>
            <a:p>
              <a:pPr>
                <a:lnSpc>
                  <a:spcPts val="3300"/>
                </a:lnSpc>
                <a:defRPr sz="2300" b="1" u="sng">
                  <a:solidFill>
                    <a:srgbClr val="FFFFFF"/>
                  </a:solidFill>
                  <a:latin typeface="Open Sans"/>
                  <a:ea typeface="Open Sans"/>
                  <a:cs typeface="Open Sans"/>
                  <a:sym typeface="Open Sans"/>
                </a:defRPr>
              </a:pPr>
              <a:r>
                <a:t>Ward 1</a:t>
              </a:r>
            </a:p>
            <a:p>
              <a:pPr>
                <a:lnSpc>
                  <a:spcPts val="3300"/>
                </a:lnSpc>
                <a:defRPr sz="2300">
                  <a:solidFill>
                    <a:srgbClr val="FFFFFF"/>
                  </a:solidFill>
                  <a:latin typeface="Open Sans"/>
                  <a:ea typeface="Open Sans"/>
                  <a:cs typeface="Open Sans"/>
                  <a:sym typeface="Open Sans"/>
                </a:defRPr>
              </a:pPr>
              <a:r>
                <a:t>Councilor Dudley Coetzee </a:t>
              </a:r>
            </a:p>
            <a:p>
              <a:pPr>
                <a:lnSpc>
                  <a:spcPts val="3300"/>
                </a:lnSpc>
                <a:defRPr sz="2300">
                  <a:solidFill>
                    <a:srgbClr val="FFFFFF"/>
                  </a:solidFill>
                  <a:latin typeface="Open Sans"/>
                  <a:ea typeface="Open Sans"/>
                  <a:cs typeface="Open Sans"/>
                  <a:sym typeface="Open Sans"/>
                </a:defRPr>
              </a:pPr>
              <a:r>
                <a:t>Once-off Reed Cutting Funds </a:t>
              </a:r>
            </a:p>
            <a:p>
              <a:pPr>
                <a:lnSpc>
                  <a:spcPts val="3300"/>
                </a:lnSpc>
                <a:defRPr sz="2300">
                  <a:solidFill>
                    <a:srgbClr val="FFFFFF"/>
                  </a:solidFill>
                  <a:latin typeface="Open Sans"/>
                  <a:ea typeface="Open Sans"/>
                  <a:cs typeface="Open Sans"/>
                  <a:sym typeface="Open Sans"/>
                </a:defRPr>
              </a:pPr>
              <a:r>
                <a:t>IDP Items for Stanford Conservation</a:t>
              </a:r>
            </a:p>
          </p:txBody>
        </p:sp>
        <p:pic>
          <p:nvPicPr>
            <p:cNvPr id="173" name="Picture 2" descr="Picture 2"/>
            <p:cNvPicPr>
              <a:picLocks noChangeAspect="1"/>
            </p:cNvPicPr>
            <p:nvPr/>
          </p:nvPicPr>
          <p:blipFill>
            <a:blip r:embed="rId5"/>
            <a:srcRect t="1813"/>
            <a:stretch>
              <a:fillRect/>
            </a:stretch>
          </p:blipFill>
          <p:spPr>
            <a:xfrm rot="16200000">
              <a:off x="1220512" y="-1220512"/>
              <a:ext cx="5119294" cy="7560317"/>
            </a:xfrm>
            <a:prstGeom prst="rect">
              <a:avLst/>
            </a:prstGeom>
            <a:ln w="12700" cap="flat">
              <a:noFill/>
              <a:miter lim="400000"/>
            </a:ln>
            <a:effectLst/>
          </p:spPr>
        </p:pic>
        <p:sp>
          <p:nvSpPr>
            <p:cNvPr id="174" name="Straight Arrow Connector 14"/>
            <p:cNvSpPr/>
            <p:nvPr/>
          </p:nvSpPr>
          <p:spPr>
            <a:xfrm flipH="1">
              <a:off x="2949659" y="435712"/>
              <a:ext cx="322304" cy="196080"/>
            </a:xfrm>
            <a:prstGeom prst="line">
              <a:avLst/>
            </a:prstGeom>
            <a:noFill/>
            <a:ln w="9525" cap="flat">
              <a:solidFill>
                <a:srgbClr val="FF0000"/>
              </a:solidFill>
              <a:prstDash val="solid"/>
              <a:round/>
              <a:tailEnd type="triangle" w="med" len="med"/>
            </a:ln>
            <a:effectLst/>
          </p:spPr>
          <p:txBody>
            <a:bodyPr wrap="square" lIns="45719" tIns="45719" rIns="45719" bIns="45719" numCol="1" anchor="t">
              <a:noAutofit/>
            </a:bodyPr>
            <a:lstStyle/>
            <a:p>
              <a:endParaRPr/>
            </a:p>
          </p:txBody>
        </p:sp>
        <p:sp>
          <p:nvSpPr>
            <p:cNvPr id="175" name="Straight Arrow Connector 15"/>
            <p:cNvSpPr/>
            <p:nvPr/>
          </p:nvSpPr>
          <p:spPr>
            <a:xfrm flipH="1" flipV="1">
              <a:off x="2728102" y="435713"/>
              <a:ext cx="214870" cy="196080"/>
            </a:xfrm>
            <a:prstGeom prst="line">
              <a:avLst/>
            </a:prstGeom>
            <a:noFill/>
            <a:ln w="9525" cap="flat">
              <a:solidFill>
                <a:srgbClr val="FF0000"/>
              </a:solidFill>
              <a:prstDash val="solid"/>
              <a:round/>
              <a:tailEnd type="triangle" w="med" len="med"/>
            </a:ln>
            <a:effectLst/>
          </p:spPr>
          <p:txBody>
            <a:bodyPr wrap="square" lIns="45719" tIns="45719" rIns="45719" bIns="45719" numCol="1" anchor="t">
              <a:noAutofit/>
            </a:bodyPr>
            <a:lstStyle/>
            <a:p>
              <a:endParaRPr/>
            </a:p>
          </p:txBody>
        </p:sp>
        <p:pic>
          <p:nvPicPr>
            <p:cNvPr id="176" name="Picture 2" descr="Picture 2"/>
            <p:cNvPicPr>
              <a:picLocks noChangeAspect="1"/>
            </p:cNvPicPr>
            <p:nvPr/>
          </p:nvPicPr>
          <p:blipFill>
            <a:blip r:embed="rId6"/>
            <a:stretch>
              <a:fillRect/>
            </a:stretch>
          </p:blipFill>
          <p:spPr>
            <a:xfrm>
              <a:off x="2883003" y="264755"/>
              <a:ext cx="212215" cy="251578"/>
            </a:xfrm>
            <a:prstGeom prst="rect">
              <a:avLst/>
            </a:prstGeom>
            <a:ln w="12700" cap="flat">
              <a:noFill/>
              <a:miter lim="400000"/>
            </a:ln>
            <a:effectLst/>
          </p:spPr>
        </p:pic>
        <p:sp>
          <p:nvSpPr>
            <p:cNvPr id="177" name="Flowchart: Connector 23"/>
            <p:cNvSpPr/>
            <p:nvPr/>
          </p:nvSpPr>
          <p:spPr>
            <a:xfrm>
              <a:off x="5172848" y="3987176"/>
              <a:ext cx="429739" cy="413379"/>
            </a:xfrm>
            <a:prstGeom prst="ellipse">
              <a:avLst/>
            </a:prstGeom>
            <a:solidFill>
              <a:srgbClr val="E46C0A"/>
            </a:solidFill>
            <a:ln w="25400" cap="flat">
              <a:solidFill>
                <a:srgbClr val="3A5E8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Freeform 13"/>
          <p:cNvSpPr/>
          <p:nvPr/>
        </p:nvSpPr>
        <p:spPr>
          <a:xfrm>
            <a:off x="10515600" y="1047975"/>
            <a:ext cx="1028700" cy="1028701"/>
          </a:xfrm>
          <a:prstGeom prst="rect">
            <a:avLst/>
          </a:prstGeom>
          <a:solidFill>
            <a:srgbClr val="A8E989">
              <a:alpha val="69804"/>
            </a:srgbClr>
          </a:solidFill>
          <a:ln w="12700">
            <a:miter lim="400000"/>
          </a:ln>
        </p:spPr>
        <p:txBody>
          <a:bodyPr lIns="45719" rIns="45719"/>
          <a:lstStyle/>
          <a:p>
            <a:endParaRPr/>
          </a:p>
        </p:txBody>
      </p:sp>
      <p:pic>
        <p:nvPicPr>
          <p:cNvPr id="709" name="Picture 1" descr="Picture 1"/>
          <p:cNvPicPr>
            <a:picLocks noChangeAspect="1"/>
          </p:cNvPicPr>
          <p:nvPr/>
        </p:nvPicPr>
        <p:blipFill>
          <a:blip r:embed="rId2"/>
          <a:stretch>
            <a:fillRect/>
          </a:stretch>
        </p:blipFill>
        <p:spPr>
          <a:xfrm>
            <a:off x="11277600" y="0"/>
            <a:ext cx="7010400" cy="7010400"/>
          </a:xfrm>
          <a:prstGeom prst="rect">
            <a:avLst/>
          </a:prstGeom>
          <a:ln w="12700">
            <a:miter lim="400000"/>
          </a:ln>
        </p:spPr>
      </p:pic>
      <p:sp>
        <p:nvSpPr>
          <p:cNvPr id="710" name="Freeform 17"/>
          <p:cNvSpPr/>
          <p:nvPr/>
        </p:nvSpPr>
        <p:spPr>
          <a:xfrm>
            <a:off x="410" y="2489199"/>
            <a:ext cx="10299291" cy="6369600"/>
          </a:xfrm>
          <a:prstGeom prst="rect">
            <a:avLst/>
          </a:prstGeom>
          <a:solidFill>
            <a:srgbClr val="5980FF"/>
          </a:solidFill>
          <a:ln w="12700">
            <a:miter lim="400000"/>
          </a:ln>
        </p:spPr>
        <p:txBody>
          <a:bodyPr lIns="45719" rIns="45719"/>
          <a:lstStyle/>
          <a:p>
            <a:endParaRPr/>
          </a:p>
        </p:txBody>
      </p:sp>
      <p:pic>
        <p:nvPicPr>
          <p:cNvPr id="711" name="Picture 21" descr="Picture 21"/>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712" name="TextBox 3"/>
          <p:cNvSpPr txBox="1"/>
          <p:nvPr/>
        </p:nvSpPr>
        <p:spPr>
          <a:xfrm>
            <a:off x="595815" y="3327400"/>
            <a:ext cx="9108481" cy="5184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4000">
                <a:solidFill>
                  <a:srgbClr val="FFFFFF"/>
                </a:solidFill>
              </a:defRPr>
            </a:pPr>
            <a:r>
              <a:t>Election of Management Committee</a:t>
            </a:r>
          </a:p>
          <a:p>
            <a:pPr marL="1028700" lvl="1" indent="-571500">
              <a:buSzPct val="100000"/>
              <a:buFont typeface="Arial"/>
              <a:buChar char="•"/>
              <a:defRPr sz="3600" b="1"/>
            </a:pPr>
            <a:r>
              <a:t>John Kelley (Chairperson)</a:t>
            </a:r>
          </a:p>
          <a:p>
            <a:pPr marL="1028700" lvl="1" indent="-571500">
              <a:buSzPct val="100000"/>
              <a:buFont typeface="Arial"/>
              <a:buChar char="•"/>
              <a:defRPr sz="3600" b="1"/>
            </a:pPr>
            <a:r>
              <a:t>Bea Whittaker (Treasurer)</a:t>
            </a:r>
          </a:p>
          <a:p>
            <a:pPr marL="1028700" lvl="1" indent="-571500">
              <a:buSzPct val="100000"/>
              <a:buFont typeface="Arial"/>
              <a:buChar char="•"/>
              <a:defRPr sz="3600" b="1"/>
            </a:pPr>
            <a:r>
              <a:t>Melissa Mc Alpine (Secretary)</a:t>
            </a:r>
          </a:p>
          <a:p>
            <a:pPr marL="1028700" lvl="1" indent="-571500">
              <a:buSzPct val="100000"/>
              <a:buFont typeface="Arial"/>
              <a:buChar char="•"/>
              <a:defRPr sz="3600" b="1"/>
            </a:pPr>
            <a:r>
              <a:t>James Aling (Heritage)</a:t>
            </a:r>
          </a:p>
          <a:p>
            <a:pPr marL="1028700" lvl="1" indent="-571500">
              <a:buSzPct val="100000"/>
              <a:buFont typeface="Arial"/>
              <a:buChar char="•"/>
              <a:defRPr sz="3600" b="1"/>
            </a:pPr>
            <a:r>
              <a:t>Dave Hagen (Wandelpad &amp; Ward 1)</a:t>
            </a:r>
          </a:p>
          <a:p>
            <a:pPr marL="1028700" lvl="1" indent="-571500">
              <a:buSzPct val="100000"/>
              <a:buFont typeface="Arial"/>
              <a:buChar char="•"/>
              <a:defRPr sz="3600" b="1"/>
            </a:pPr>
            <a:r>
              <a:t>Linda Strydom (Swop Shop)</a:t>
            </a:r>
          </a:p>
          <a:p>
            <a:pPr marL="1028700" lvl="1" indent="-571500">
              <a:buSzPct val="100000"/>
              <a:buFont typeface="Arial"/>
              <a:buChar char="•"/>
              <a:defRPr sz="3600" b="1"/>
            </a:pPr>
            <a:r>
              <a:t>Debbie Braunlich (Forgotten Ones)</a:t>
            </a:r>
          </a:p>
          <a:p>
            <a:pPr marL="1028700" lvl="1" indent="-571500">
              <a:buSzPct val="100000"/>
              <a:buFont typeface="Arial"/>
              <a:buChar char="•"/>
              <a:defRPr sz="3600" b="1"/>
            </a:pPr>
            <a:r>
              <a:t>Keith Brown (St Thomas Church)</a:t>
            </a:r>
          </a:p>
        </p:txBody>
      </p:sp>
      <p:sp>
        <p:nvSpPr>
          <p:cNvPr id="713" name="Freeform 13"/>
          <p:cNvSpPr/>
          <p:nvPr/>
        </p:nvSpPr>
        <p:spPr>
          <a:xfrm>
            <a:off x="12277417" y="7658754"/>
            <a:ext cx="1028701" cy="1028701"/>
          </a:xfrm>
          <a:prstGeom prst="rect">
            <a:avLst/>
          </a:prstGeom>
          <a:solidFill>
            <a:srgbClr val="A8E989">
              <a:alpha val="69804"/>
            </a:srgbClr>
          </a:solidFill>
          <a:ln w="12700">
            <a:miter lim="400000"/>
          </a:ln>
        </p:spPr>
        <p:txBody>
          <a:bodyPr lIns="45719" rIns="45719"/>
          <a:lstStyle/>
          <a:p>
            <a:endParaRPr/>
          </a:p>
        </p:txBody>
      </p:sp>
      <p:sp>
        <p:nvSpPr>
          <p:cNvPr id="714" name="TextBox 14"/>
          <p:cNvSpPr txBox="1"/>
          <p:nvPr/>
        </p:nvSpPr>
        <p:spPr>
          <a:xfrm>
            <a:off x="605642" y="-38100"/>
            <a:ext cx="5718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Other Business?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Freeform 13"/>
          <p:cNvSpPr/>
          <p:nvPr/>
        </p:nvSpPr>
        <p:spPr>
          <a:xfrm>
            <a:off x="10515600" y="1047975"/>
            <a:ext cx="1028700" cy="1028701"/>
          </a:xfrm>
          <a:prstGeom prst="rect">
            <a:avLst/>
          </a:prstGeom>
          <a:solidFill>
            <a:srgbClr val="A8E989">
              <a:alpha val="69804"/>
            </a:srgbClr>
          </a:solidFill>
          <a:ln w="12700">
            <a:miter lim="400000"/>
          </a:ln>
        </p:spPr>
        <p:txBody>
          <a:bodyPr lIns="45719" rIns="45719"/>
          <a:lstStyle/>
          <a:p>
            <a:endParaRPr/>
          </a:p>
        </p:txBody>
      </p:sp>
      <p:pic>
        <p:nvPicPr>
          <p:cNvPr id="717" name="Picture 1" descr="Picture 1"/>
          <p:cNvPicPr>
            <a:picLocks noChangeAspect="1"/>
          </p:cNvPicPr>
          <p:nvPr/>
        </p:nvPicPr>
        <p:blipFill>
          <a:blip r:embed="rId2"/>
          <a:stretch>
            <a:fillRect/>
          </a:stretch>
        </p:blipFill>
        <p:spPr>
          <a:xfrm>
            <a:off x="11277600" y="0"/>
            <a:ext cx="7010400" cy="7010400"/>
          </a:xfrm>
          <a:prstGeom prst="rect">
            <a:avLst/>
          </a:prstGeom>
          <a:ln w="12700">
            <a:miter lim="400000"/>
          </a:ln>
        </p:spPr>
      </p:pic>
      <p:sp>
        <p:nvSpPr>
          <p:cNvPr id="718" name="Freeform 17"/>
          <p:cNvSpPr/>
          <p:nvPr/>
        </p:nvSpPr>
        <p:spPr>
          <a:xfrm>
            <a:off x="410" y="2489199"/>
            <a:ext cx="10299291" cy="5731572"/>
          </a:xfrm>
          <a:prstGeom prst="rect">
            <a:avLst/>
          </a:prstGeom>
          <a:solidFill>
            <a:srgbClr val="5980FF"/>
          </a:solidFill>
          <a:ln w="12700">
            <a:miter lim="400000"/>
          </a:ln>
        </p:spPr>
        <p:txBody>
          <a:bodyPr lIns="45719" rIns="45719"/>
          <a:lstStyle/>
          <a:p>
            <a:endParaRPr/>
          </a:p>
        </p:txBody>
      </p:sp>
      <p:pic>
        <p:nvPicPr>
          <p:cNvPr id="719" name="Picture 21" descr="Picture 21"/>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720" name="TextBox 3"/>
          <p:cNvSpPr txBox="1"/>
          <p:nvPr/>
        </p:nvSpPr>
        <p:spPr>
          <a:xfrm>
            <a:off x="595815" y="3327400"/>
            <a:ext cx="9108481" cy="3202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buSzPct val="100000"/>
              <a:buFont typeface="Arial"/>
              <a:buChar char="•"/>
              <a:defRPr sz="4000">
                <a:solidFill>
                  <a:srgbClr val="FFFFFF"/>
                </a:solidFill>
              </a:defRPr>
            </a:pPr>
            <a:r>
              <a:t>So to our members… </a:t>
            </a:r>
          </a:p>
          <a:p>
            <a:pPr marL="571500" indent="-571500">
              <a:buSzPct val="100000"/>
              <a:buFont typeface="Arial"/>
              <a:buChar char="•"/>
              <a:defRPr sz="4000">
                <a:solidFill>
                  <a:srgbClr val="FFFFFF"/>
                </a:solidFill>
              </a:defRPr>
            </a:pPr>
            <a:r>
              <a:t>Does SCT add value to our village? </a:t>
            </a:r>
          </a:p>
          <a:p>
            <a:pPr marL="571500" indent="-571500">
              <a:buSzPct val="100000"/>
              <a:buFont typeface="Arial"/>
              <a:buChar char="•"/>
              <a:defRPr sz="4000">
                <a:solidFill>
                  <a:srgbClr val="FFFFFF"/>
                </a:solidFill>
              </a:defRPr>
            </a:pPr>
            <a:r>
              <a:t>Are you comfortable with how the SCT is managing our portfolios?</a:t>
            </a:r>
          </a:p>
          <a:p>
            <a:pPr marL="571500" indent="-571500">
              <a:buSzPct val="100000"/>
              <a:buFont typeface="Arial"/>
              <a:buChar char="•"/>
              <a:defRPr sz="4000">
                <a:solidFill>
                  <a:srgbClr val="FFFFFF"/>
                </a:solidFill>
              </a:defRPr>
            </a:pPr>
            <a:r>
              <a:t>Now let’s talk about coffee again…</a:t>
            </a:r>
          </a:p>
        </p:txBody>
      </p:sp>
      <p:sp>
        <p:nvSpPr>
          <p:cNvPr id="721" name="Freeform 13"/>
          <p:cNvSpPr/>
          <p:nvPr/>
        </p:nvSpPr>
        <p:spPr>
          <a:xfrm>
            <a:off x="12277417" y="7658754"/>
            <a:ext cx="1028701" cy="1028701"/>
          </a:xfrm>
          <a:prstGeom prst="rect">
            <a:avLst/>
          </a:prstGeom>
          <a:solidFill>
            <a:srgbClr val="A8E989">
              <a:alpha val="69804"/>
            </a:srgbClr>
          </a:solidFill>
          <a:ln w="12700">
            <a:miter lim="400000"/>
          </a:ln>
        </p:spPr>
        <p:txBody>
          <a:bodyPr lIns="45719" rIns="45719"/>
          <a:lstStyle/>
          <a:p>
            <a:endParaRPr/>
          </a:p>
        </p:txBody>
      </p:sp>
      <p:sp>
        <p:nvSpPr>
          <p:cNvPr id="722" name="TextBox 14"/>
          <p:cNvSpPr txBox="1"/>
          <p:nvPr/>
        </p:nvSpPr>
        <p:spPr>
          <a:xfrm>
            <a:off x="605642" y="-38100"/>
            <a:ext cx="5718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In Closing</a:t>
            </a:r>
          </a:p>
        </p:txBody>
      </p:sp>
      <p:pic>
        <p:nvPicPr>
          <p:cNvPr id="723" name="Image 5-16-24 at 10.13.jpg" descr="Image 5-16-24 at 10.13.jpg"/>
          <p:cNvPicPr>
            <a:picLocks noChangeAspect="1"/>
          </p:cNvPicPr>
          <p:nvPr/>
        </p:nvPicPr>
        <p:blipFill>
          <a:blip r:embed="rId4"/>
          <a:stretch>
            <a:fillRect/>
          </a:stretch>
        </p:blipFill>
        <p:spPr>
          <a:xfrm>
            <a:off x="5848496" y="6972530"/>
            <a:ext cx="2884749" cy="2478048"/>
          </a:xfrm>
          <a:prstGeom prst="rect">
            <a:avLst/>
          </a:prstGeom>
          <a:ln w="12700">
            <a:miter lim="400000"/>
          </a:ln>
        </p:spPr>
      </p:pic>
      <p:pic>
        <p:nvPicPr>
          <p:cNvPr id="724" name="Image 5-16-24 at 10.11.jpg" descr="Image 5-16-24 at 10.11.jpg"/>
          <p:cNvPicPr>
            <a:picLocks noChangeAspect="1"/>
          </p:cNvPicPr>
          <p:nvPr/>
        </p:nvPicPr>
        <p:blipFill>
          <a:blip r:embed="rId5"/>
          <a:stretch>
            <a:fillRect/>
          </a:stretch>
        </p:blipFill>
        <p:spPr>
          <a:xfrm>
            <a:off x="1880794" y="6972530"/>
            <a:ext cx="2614633" cy="2478048"/>
          </a:xfrm>
          <a:prstGeom prst="rect">
            <a:avLst/>
          </a:prstGeom>
          <a:ln w="12700">
            <a:miter lim="400000"/>
          </a:ln>
        </p:spPr>
      </p:pic>
      <p:sp>
        <p:nvSpPr>
          <p:cNvPr id="725" name="2024 Fees"/>
          <p:cNvSpPr txBox="1"/>
          <p:nvPr/>
        </p:nvSpPr>
        <p:spPr>
          <a:xfrm>
            <a:off x="2614893" y="6553315"/>
            <a:ext cx="1146434"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lvl1pPr>
          </a:lstStyle>
          <a:p>
            <a:r>
              <a:t>2024 Fees</a:t>
            </a:r>
          </a:p>
        </p:txBody>
      </p:sp>
      <p:sp>
        <p:nvSpPr>
          <p:cNvPr id="726" name="2025 Fees"/>
          <p:cNvSpPr txBox="1"/>
          <p:nvPr/>
        </p:nvSpPr>
        <p:spPr>
          <a:xfrm>
            <a:off x="6717654" y="6553315"/>
            <a:ext cx="1146434"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lvl1pPr>
          </a:lstStyle>
          <a:p>
            <a:r>
              <a:t>2025 Fees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Freeform 11"/>
          <p:cNvSpPr/>
          <p:nvPr/>
        </p:nvSpPr>
        <p:spPr>
          <a:xfrm>
            <a:off x="120315" y="2095499"/>
            <a:ext cx="9854241" cy="6303520"/>
          </a:xfrm>
          <a:prstGeom prst="rect">
            <a:avLst/>
          </a:prstGeom>
          <a:solidFill>
            <a:srgbClr val="A8E989"/>
          </a:solidFill>
          <a:ln w="12700">
            <a:miter lim="400000"/>
          </a:ln>
        </p:spPr>
        <p:txBody>
          <a:bodyPr lIns="45719" rIns="45719"/>
          <a:lstStyle/>
          <a:p>
            <a:endParaRPr/>
          </a:p>
        </p:txBody>
      </p:sp>
      <p:sp>
        <p:nvSpPr>
          <p:cNvPr id="729" name="Freeform 13"/>
          <p:cNvSpPr/>
          <p:nvPr/>
        </p:nvSpPr>
        <p:spPr>
          <a:xfrm>
            <a:off x="10922437" y="2400300"/>
            <a:ext cx="1028701" cy="1028700"/>
          </a:xfrm>
          <a:prstGeom prst="rect">
            <a:avLst/>
          </a:prstGeom>
          <a:solidFill>
            <a:srgbClr val="5980FF"/>
          </a:solidFill>
          <a:ln w="12700">
            <a:miter lim="400000"/>
          </a:ln>
        </p:spPr>
        <p:txBody>
          <a:bodyPr lIns="45719" rIns="45719"/>
          <a:lstStyle/>
          <a:p>
            <a:endParaRPr/>
          </a:p>
        </p:txBody>
      </p:sp>
      <p:sp>
        <p:nvSpPr>
          <p:cNvPr id="730" name="Freeform 15"/>
          <p:cNvSpPr/>
          <p:nvPr/>
        </p:nvSpPr>
        <p:spPr>
          <a:xfrm>
            <a:off x="8749965" y="7884668"/>
            <a:ext cx="1028701" cy="1028701"/>
          </a:xfrm>
          <a:prstGeom prst="rect">
            <a:avLst/>
          </a:prstGeom>
          <a:solidFill>
            <a:srgbClr val="5980FF"/>
          </a:solidFill>
          <a:ln w="12700">
            <a:miter lim="400000"/>
          </a:ln>
        </p:spPr>
        <p:txBody>
          <a:bodyPr lIns="45719" rIns="45719"/>
          <a:lstStyle/>
          <a:p>
            <a:endParaRPr/>
          </a:p>
        </p:txBody>
      </p:sp>
      <p:sp>
        <p:nvSpPr>
          <p:cNvPr id="731" name="TextBox 16"/>
          <p:cNvSpPr txBox="1"/>
          <p:nvPr/>
        </p:nvSpPr>
        <p:spPr>
          <a:xfrm>
            <a:off x="304799" y="2370771"/>
            <a:ext cx="9644282" cy="184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50000"/>
              </a:lnSpc>
              <a:defRPr sz="4800">
                <a:latin typeface="DM Serif Display"/>
                <a:ea typeface="DM Serif Display"/>
                <a:cs typeface="DM Serif Display"/>
                <a:sym typeface="DM Serif Display"/>
              </a:defRPr>
            </a:lvl1pPr>
          </a:lstStyle>
          <a:p>
            <a:r>
              <a:t>THANK YOU FOR SUPPORTING STANFORD CONSERVATION!</a:t>
            </a:r>
          </a:p>
        </p:txBody>
      </p:sp>
      <p:pic>
        <p:nvPicPr>
          <p:cNvPr id="732" name="Picture 6" descr="Picture 6"/>
          <p:cNvPicPr>
            <a:picLocks noChangeAspect="1"/>
          </p:cNvPicPr>
          <p:nvPr/>
        </p:nvPicPr>
        <p:blipFill>
          <a:blip r:embed="rId2"/>
          <a:stretch>
            <a:fillRect/>
          </a:stretch>
        </p:blipFill>
        <p:spPr>
          <a:xfrm>
            <a:off x="11772406" y="22859"/>
            <a:ext cx="6515594" cy="8376159"/>
          </a:xfrm>
          <a:prstGeom prst="rect">
            <a:avLst/>
          </a:prstGeom>
          <a:ln w="12700">
            <a:miter lim="400000"/>
          </a:ln>
        </p:spPr>
      </p:pic>
      <p:pic>
        <p:nvPicPr>
          <p:cNvPr id="733" name="Picture 17" descr="Picture 17"/>
          <p:cNvPicPr>
            <a:picLocks noChangeAspect="1"/>
          </p:cNvPicPr>
          <p:nvPr/>
        </p:nvPicPr>
        <p:blipFill>
          <a:blip r:embed="rId3"/>
          <a:stretch>
            <a:fillRect/>
          </a:stretch>
        </p:blipFill>
        <p:spPr>
          <a:xfrm>
            <a:off x="15316198" y="7406546"/>
            <a:ext cx="2499016" cy="2499016"/>
          </a:xfrm>
          <a:prstGeom prst="rect">
            <a:avLst/>
          </a:prstGeom>
          <a:ln w="12700">
            <a:miter lim="400000"/>
          </a:ln>
        </p:spPr>
      </p:pic>
      <p:sp>
        <p:nvSpPr>
          <p:cNvPr id="734" name="TextBox 7"/>
          <p:cNvSpPr txBox="1"/>
          <p:nvPr/>
        </p:nvSpPr>
        <p:spPr>
          <a:xfrm>
            <a:off x="198120" y="5105400"/>
            <a:ext cx="7850790" cy="1831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600"/>
            </a:pPr>
            <a:r>
              <a:t>stanfordconservation1992@gmail.com</a:t>
            </a:r>
          </a:p>
          <a:p>
            <a:pPr>
              <a:defRPr sz="3600"/>
            </a:pPr>
            <a:r>
              <a:t>stanfordheritage@gmail.com</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Freeform 11"/>
          <p:cNvSpPr/>
          <p:nvPr/>
        </p:nvSpPr>
        <p:spPr>
          <a:xfrm>
            <a:off x="11277600" y="1388276"/>
            <a:ext cx="1028700" cy="1028701"/>
          </a:xfrm>
          <a:prstGeom prst="rect">
            <a:avLst/>
          </a:prstGeom>
          <a:solidFill>
            <a:srgbClr val="A8E989">
              <a:alpha val="69804"/>
            </a:srgbClr>
          </a:solidFill>
          <a:ln w="12700">
            <a:miter lim="400000"/>
          </a:ln>
        </p:spPr>
        <p:txBody>
          <a:bodyPr lIns="45719" rIns="45719"/>
          <a:lstStyle/>
          <a:p>
            <a:endParaRPr/>
          </a:p>
        </p:txBody>
      </p:sp>
      <p:sp>
        <p:nvSpPr>
          <p:cNvPr id="181" name="Freeform 13"/>
          <p:cNvSpPr/>
          <p:nvPr/>
        </p:nvSpPr>
        <p:spPr>
          <a:xfrm>
            <a:off x="12801600" y="8267700"/>
            <a:ext cx="1028700" cy="1028700"/>
          </a:xfrm>
          <a:prstGeom prst="rect">
            <a:avLst/>
          </a:prstGeom>
          <a:solidFill>
            <a:srgbClr val="A8E989">
              <a:alpha val="69804"/>
            </a:srgbClr>
          </a:solidFill>
          <a:ln w="12700">
            <a:miter lim="400000"/>
          </a:ln>
        </p:spPr>
        <p:txBody>
          <a:bodyPr lIns="45719" rIns="45719"/>
          <a:lstStyle/>
          <a:p>
            <a:endParaRPr/>
          </a:p>
        </p:txBody>
      </p:sp>
      <p:sp>
        <p:nvSpPr>
          <p:cNvPr id="182" name="Freeform 17"/>
          <p:cNvSpPr/>
          <p:nvPr/>
        </p:nvSpPr>
        <p:spPr>
          <a:xfrm>
            <a:off x="-16557" y="2722883"/>
            <a:ext cx="11405860" cy="6083759"/>
          </a:xfrm>
          <a:prstGeom prst="rect">
            <a:avLst/>
          </a:prstGeom>
          <a:solidFill>
            <a:srgbClr val="A8E989"/>
          </a:solidFill>
          <a:ln w="12700">
            <a:miter lim="400000"/>
          </a:ln>
        </p:spPr>
        <p:txBody>
          <a:bodyPr lIns="45719" rIns="45719"/>
          <a:lstStyle/>
          <a:p>
            <a:endParaRPr/>
          </a:p>
        </p:txBody>
      </p:sp>
      <p:pic>
        <p:nvPicPr>
          <p:cNvPr id="183" name="Picture 21" descr="Picture 21"/>
          <p:cNvPicPr>
            <a:picLocks noChangeAspect="1"/>
          </p:cNvPicPr>
          <p:nvPr/>
        </p:nvPicPr>
        <p:blipFill>
          <a:blip r:embed="rId2"/>
          <a:stretch>
            <a:fillRect/>
          </a:stretch>
        </p:blipFill>
        <p:spPr>
          <a:xfrm>
            <a:off x="15316198" y="7406546"/>
            <a:ext cx="2499016" cy="2499016"/>
          </a:xfrm>
          <a:prstGeom prst="rect">
            <a:avLst/>
          </a:prstGeom>
          <a:ln w="12700">
            <a:miter lim="400000"/>
          </a:ln>
        </p:spPr>
      </p:pic>
      <p:pic>
        <p:nvPicPr>
          <p:cNvPr id="184" name="Picture 5" descr="Picture 5"/>
          <p:cNvPicPr>
            <a:picLocks noChangeAspect="1"/>
          </p:cNvPicPr>
          <p:nvPr/>
        </p:nvPicPr>
        <p:blipFill>
          <a:blip r:embed="rId3"/>
          <a:stretch>
            <a:fillRect/>
          </a:stretch>
        </p:blipFill>
        <p:spPr>
          <a:xfrm>
            <a:off x="11873356" y="-52138"/>
            <a:ext cx="6414645" cy="6041429"/>
          </a:xfrm>
          <a:prstGeom prst="rect">
            <a:avLst/>
          </a:prstGeom>
          <a:ln w="12700">
            <a:miter lim="400000"/>
          </a:ln>
        </p:spPr>
      </p:pic>
      <p:pic>
        <p:nvPicPr>
          <p:cNvPr id="185" name="Picture 2" descr="Picture 2"/>
          <p:cNvPicPr>
            <a:picLocks noChangeAspect="1"/>
          </p:cNvPicPr>
          <p:nvPr/>
        </p:nvPicPr>
        <p:blipFill>
          <a:blip r:embed="rId4"/>
          <a:srcRect b="8718"/>
          <a:stretch>
            <a:fillRect/>
          </a:stretch>
        </p:blipFill>
        <p:spPr>
          <a:xfrm>
            <a:off x="9567081" y="6875808"/>
            <a:ext cx="4006517" cy="3307112"/>
          </a:xfrm>
          <a:prstGeom prst="rect">
            <a:avLst/>
          </a:prstGeom>
          <a:ln w="12700">
            <a:miter lim="400000"/>
          </a:ln>
        </p:spPr>
      </p:pic>
      <p:sp>
        <p:nvSpPr>
          <p:cNvPr id="186" name="TextBox 1"/>
          <p:cNvSpPr txBox="1"/>
          <p:nvPr/>
        </p:nvSpPr>
        <p:spPr>
          <a:xfrm>
            <a:off x="502920" y="2578399"/>
            <a:ext cx="10931292" cy="5380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71500" indent="-571500">
              <a:lnSpc>
                <a:spcPct val="150000"/>
              </a:lnSpc>
              <a:buSzPct val="100000"/>
              <a:buFont typeface="Arial"/>
              <a:buChar char="•"/>
              <a:defRPr sz="4000"/>
            </a:pPr>
            <a:r>
              <a:t>Martin Ranger (Amended Constitution)</a:t>
            </a:r>
          </a:p>
          <a:p>
            <a:pPr marL="571500" indent="-571500">
              <a:lnSpc>
                <a:spcPct val="150000"/>
              </a:lnSpc>
              <a:buSzPct val="100000"/>
              <a:buFont typeface="Arial"/>
              <a:buChar char="•"/>
              <a:defRPr sz="4000"/>
            </a:pPr>
            <a:r>
              <a:t>Leigh King (Think &amp; Drink Quiz Night)</a:t>
            </a:r>
          </a:p>
          <a:p>
            <a:pPr marL="571500" indent="-571500">
              <a:lnSpc>
                <a:spcPct val="150000"/>
              </a:lnSpc>
              <a:buSzPct val="100000"/>
              <a:buFont typeface="Arial"/>
              <a:buChar char="•"/>
              <a:defRPr sz="4000"/>
            </a:pPr>
            <a:r>
              <a:t>Kevin King (Reed Project)</a:t>
            </a:r>
          </a:p>
          <a:p>
            <a:pPr marL="571500" indent="-571500">
              <a:lnSpc>
                <a:spcPct val="150000"/>
              </a:lnSpc>
              <a:buSzPct val="100000"/>
              <a:buFont typeface="Arial"/>
              <a:buChar char="•"/>
              <a:defRPr sz="4000"/>
            </a:pPr>
            <a:r>
              <a:t>Katie Smuts (Annalize Mouton Reference Library)</a:t>
            </a:r>
          </a:p>
          <a:p>
            <a:pPr marL="571500" indent="-571500">
              <a:lnSpc>
                <a:spcPct val="150000"/>
              </a:lnSpc>
              <a:buSzPct val="100000"/>
              <a:buFont typeface="Arial"/>
              <a:buChar char="•"/>
              <a:defRPr sz="4000"/>
            </a:pPr>
            <a:r>
              <a:t>Management Committee</a:t>
            </a:r>
          </a:p>
          <a:p>
            <a:pPr marL="571500" indent="-571500">
              <a:lnSpc>
                <a:spcPct val="150000"/>
              </a:lnSpc>
              <a:buSzPct val="100000"/>
              <a:buFont typeface="Arial"/>
              <a:buChar char="•"/>
              <a:defRPr sz="4000"/>
            </a:pPr>
            <a:r>
              <a:t>All Stanford Conservation Volunteers</a:t>
            </a:r>
          </a:p>
        </p:txBody>
      </p:sp>
      <p:sp>
        <p:nvSpPr>
          <p:cNvPr id="187" name="TextBox 14"/>
          <p:cNvSpPr txBox="1"/>
          <p:nvPr/>
        </p:nvSpPr>
        <p:spPr>
          <a:xfrm>
            <a:off x="605642" y="-38100"/>
            <a:ext cx="9909958" cy="1699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6000">
                <a:latin typeface="DM Serif Display"/>
                <a:ea typeface="DM Serif Display"/>
                <a:cs typeface="DM Serif Display"/>
                <a:sym typeface="DM Serif Display"/>
              </a:defRPr>
            </a:lvl1pPr>
          </a:lstStyle>
          <a:p>
            <a:r>
              <a:t>Chairperson’s Report</a:t>
            </a:r>
          </a:p>
        </p:txBody>
      </p:sp>
      <p:sp>
        <p:nvSpPr>
          <p:cNvPr id="188" name="TextBox 9"/>
          <p:cNvSpPr txBox="1"/>
          <p:nvPr/>
        </p:nvSpPr>
        <p:spPr>
          <a:xfrm>
            <a:off x="585355" y="2118131"/>
            <a:ext cx="13206845" cy="359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3600" spc="907">
                <a:latin typeface="Open Sauce Sans"/>
                <a:ea typeface="Open Sauce Sans"/>
                <a:cs typeface="Open Sauce Sans"/>
                <a:sym typeface="Open Sauce Sans"/>
              </a:defRPr>
            </a:lvl1pPr>
          </a:lstStyle>
          <a:p>
            <a:r>
              <a:t>SPECIAL THANKS!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4" descr="Picture 4"/>
          <p:cNvPicPr>
            <a:picLocks noChangeAspect="1"/>
          </p:cNvPicPr>
          <p:nvPr/>
        </p:nvPicPr>
        <p:blipFill>
          <a:blip r:embed="rId2"/>
          <a:stretch>
            <a:fillRect/>
          </a:stretch>
        </p:blipFill>
        <p:spPr>
          <a:xfrm>
            <a:off x="-19297" y="-11199"/>
            <a:ext cx="18288001" cy="10287688"/>
          </a:xfrm>
          <a:prstGeom prst="rect">
            <a:avLst/>
          </a:prstGeom>
          <a:ln w="12700">
            <a:miter lim="400000"/>
          </a:ln>
        </p:spPr>
      </p:pic>
      <p:sp>
        <p:nvSpPr>
          <p:cNvPr id="191" name="Freeform 4"/>
          <p:cNvSpPr/>
          <p:nvPr/>
        </p:nvSpPr>
        <p:spPr>
          <a:xfrm>
            <a:off x="-17023" y="5524500"/>
            <a:ext cx="18288001" cy="3124201"/>
          </a:xfrm>
          <a:prstGeom prst="rect">
            <a:avLst/>
          </a:prstGeom>
          <a:solidFill>
            <a:srgbClr val="5980FF">
              <a:alpha val="89804"/>
            </a:srgbClr>
          </a:solidFill>
          <a:ln w="12700">
            <a:miter lim="400000"/>
          </a:ln>
        </p:spPr>
        <p:txBody>
          <a:bodyPr lIns="45719" rIns="45719"/>
          <a:lstStyle/>
          <a:p>
            <a:endParaRPr/>
          </a:p>
        </p:txBody>
      </p:sp>
      <p:sp>
        <p:nvSpPr>
          <p:cNvPr id="192" name="TextBox 8"/>
          <p:cNvSpPr txBox="1"/>
          <p:nvPr/>
        </p:nvSpPr>
        <p:spPr>
          <a:xfrm>
            <a:off x="1010541" y="5753101"/>
            <a:ext cx="16230601" cy="1781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15000"/>
              </a:lnSpc>
              <a:defRPr sz="8800">
                <a:solidFill>
                  <a:srgbClr val="FFFFFF"/>
                </a:solidFill>
                <a:latin typeface="DM Serif Display"/>
                <a:ea typeface="DM Serif Display"/>
                <a:cs typeface="DM Serif Display"/>
                <a:sym typeface="DM Serif Display"/>
              </a:defRPr>
            </a:lvl1pPr>
          </a:lstStyle>
          <a:p>
            <a:r>
              <a:t>Heritage Committee Report</a:t>
            </a:r>
          </a:p>
        </p:txBody>
      </p:sp>
      <p:sp>
        <p:nvSpPr>
          <p:cNvPr id="193" name="TextBox 9"/>
          <p:cNvSpPr txBox="1"/>
          <p:nvPr/>
        </p:nvSpPr>
        <p:spPr>
          <a:xfrm>
            <a:off x="1027600" y="7878078"/>
            <a:ext cx="13206845" cy="37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2500"/>
              </a:lnSpc>
              <a:defRPr sz="4000" spc="907">
                <a:solidFill>
                  <a:srgbClr val="FFFFFF"/>
                </a:solidFill>
                <a:latin typeface="Open Sauce Sans"/>
                <a:ea typeface="Open Sauce Sans"/>
                <a:cs typeface="Open Sauce Sans"/>
                <a:sym typeface="Open Sauce Sans"/>
              </a:defRPr>
            </a:lvl1pPr>
          </a:lstStyle>
          <a:p>
            <a:r>
              <a:t>John Kelley </a:t>
            </a:r>
          </a:p>
        </p:txBody>
      </p:sp>
      <p:pic>
        <p:nvPicPr>
          <p:cNvPr id="194" name="Picture 13" descr="Picture 13"/>
          <p:cNvPicPr>
            <a:picLocks noChangeAspect="1"/>
          </p:cNvPicPr>
          <p:nvPr/>
        </p:nvPicPr>
        <p:blipFill>
          <a:blip r:embed="rId3"/>
          <a:stretch>
            <a:fillRect/>
          </a:stretch>
        </p:blipFill>
        <p:spPr>
          <a:xfrm>
            <a:off x="13716000" y="723243"/>
            <a:ext cx="3724665" cy="372466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3756</Words>
  <Application>Microsoft Office PowerPoint</Application>
  <PresentationFormat>Custom</PresentationFormat>
  <Paragraphs>734</Paragraphs>
  <Slides>72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Aptos</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Melissa Mc Alpine</cp:lastModifiedBy>
  <cp:revision>1</cp:revision>
  <dcterms:modified xsi:type="dcterms:W3CDTF">2024-06-05T10:45:38Z</dcterms:modified>
</cp:coreProperties>
</file>